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Open Sans SemiBold"/>
      <p:regular r:id="rId48"/>
      <p:bold r:id="rId49"/>
      <p:italic r:id="rId50"/>
      <p:boldItalic r:id="rId51"/>
    </p:embeddedFont>
    <p:embeddedFont>
      <p:font typeface="Open Sans Medium"/>
      <p:regular r:id="rId52"/>
      <p:bold r:id="rId53"/>
      <p:italic r:id="rId54"/>
      <p:boldItalic r:id="rId55"/>
    </p:embeddedFont>
    <p:embeddedFont>
      <p:font typeface="Barlow Light"/>
      <p:regular r:id="rId56"/>
      <p:bold r:id="rId57"/>
      <p:italic r:id="rId58"/>
      <p:boldItalic r:id="rId59"/>
    </p:embeddedFont>
    <p:embeddedFont>
      <p:font typeface="Barlow"/>
      <p:regular r:id="rId60"/>
      <p:bold r:id="rId61"/>
      <p:italic r:id="rId62"/>
      <p:boldItalic r:id="rId63"/>
    </p:embeddedFont>
    <p:embeddedFont>
      <p:font typeface="Open Sans Light"/>
      <p:regular r:id="rId64"/>
      <p:bold r:id="rId65"/>
      <p:italic r:id="rId66"/>
      <p:boldItalic r:id="rId67"/>
    </p:embeddedFont>
    <p:embeddedFont>
      <p:font typeface="Open Sans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penSansSemiBold-regular.fntdata"/><Relationship Id="rId47" Type="http://schemas.openxmlformats.org/officeDocument/2006/relationships/slide" Target="slides/slide41.xml"/><Relationship Id="rId49" Type="http://schemas.openxmlformats.org/officeDocument/2006/relationships/font" Target="fonts/OpenSansSemi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OpenSans-boldItalic.fntdata"/><Relationship Id="rId70" Type="http://schemas.openxmlformats.org/officeDocument/2006/relationships/font" Target="fonts/OpenSans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Barlow-italic.fntdata"/><Relationship Id="rId61" Type="http://schemas.openxmlformats.org/officeDocument/2006/relationships/font" Target="fonts/Barlow-bold.fntdata"/><Relationship Id="rId20" Type="http://schemas.openxmlformats.org/officeDocument/2006/relationships/slide" Target="slides/slide14.xml"/><Relationship Id="rId64" Type="http://schemas.openxmlformats.org/officeDocument/2006/relationships/font" Target="fonts/OpenSansLight-regular.fntdata"/><Relationship Id="rId63" Type="http://schemas.openxmlformats.org/officeDocument/2006/relationships/font" Target="fonts/Barlow-boldItalic.fntdata"/><Relationship Id="rId22" Type="http://schemas.openxmlformats.org/officeDocument/2006/relationships/slide" Target="slides/slide16.xml"/><Relationship Id="rId66" Type="http://schemas.openxmlformats.org/officeDocument/2006/relationships/font" Target="fonts/OpenSansLight-italic.fntdata"/><Relationship Id="rId21" Type="http://schemas.openxmlformats.org/officeDocument/2006/relationships/slide" Target="slides/slide15.xml"/><Relationship Id="rId65" Type="http://schemas.openxmlformats.org/officeDocument/2006/relationships/font" Target="fonts/OpenSansLight-bold.fntdata"/><Relationship Id="rId24" Type="http://schemas.openxmlformats.org/officeDocument/2006/relationships/slide" Target="slides/slide18.xml"/><Relationship Id="rId68" Type="http://schemas.openxmlformats.org/officeDocument/2006/relationships/font" Target="fonts/OpenSans-regular.fntdata"/><Relationship Id="rId23" Type="http://schemas.openxmlformats.org/officeDocument/2006/relationships/slide" Target="slides/slide17.xml"/><Relationship Id="rId67" Type="http://schemas.openxmlformats.org/officeDocument/2006/relationships/font" Target="fonts/OpenSansLight-boldItalic.fntdata"/><Relationship Id="rId60" Type="http://schemas.openxmlformats.org/officeDocument/2006/relationships/font" Target="fonts/Barlow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OpenSans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SemiBold-boldItalic.fntdata"/><Relationship Id="rId50" Type="http://schemas.openxmlformats.org/officeDocument/2006/relationships/font" Target="fonts/OpenSansSemiBold-italic.fntdata"/><Relationship Id="rId53" Type="http://schemas.openxmlformats.org/officeDocument/2006/relationships/font" Target="fonts/OpenSansMedium-bold.fntdata"/><Relationship Id="rId52" Type="http://schemas.openxmlformats.org/officeDocument/2006/relationships/font" Target="fonts/OpenSansMedium-regular.fntdata"/><Relationship Id="rId11" Type="http://schemas.openxmlformats.org/officeDocument/2006/relationships/slide" Target="slides/slide5.xml"/><Relationship Id="rId55" Type="http://schemas.openxmlformats.org/officeDocument/2006/relationships/font" Target="fonts/OpenSansMedium-boldItalic.fntdata"/><Relationship Id="rId10" Type="http://schemas.openxmlformats.org/officeDocument/2006/relationships/slide" Target="slides/slide4.xml"/><Relationship Id="rId54" Type="http://schemas.openxmlformats.org/officeDocument/2006/relationships/font" Target="fonts/OpenSansMedium-italic.fntdata"/><Relationship Id="rId13" Type="http://schemas.openxmlformats.org/officeDocument/2006/relationships/slide" Target="slides/slide7.xml"/><Relationship Id="rId57" Type="http://schemas.openxmlformats.org/officeDocument/2006/relationships/font" Target="fonts/BarlowLight-bold.fntdata"/><Relationship Id="rId12" Type="http://schemas.openxmlformats.org/officeDocument/2006/relationships/slide" Target="slides/slide6.xml"/><Relationship Id="rId56" Type="http://schemas.openxmlformats.org/officeDocument/2006/relationships/font" Target="fonts/BarlowLight-regular.fntdata"/><Relationship Id="rId15" Type="http://schemas.openxmlformats.org/officeDocument/2006/relationships/slide" Target="slides/slide9.xml"/><Relationship Id="rId59" Type="http://schemas.openxmlformats.org/officeDocument/2006/relationships/font" Target="fonts/BarlowLight-boldItalic.fntdata"/><Relationship Id="rId14" Type="http://schemas.openxmlformats.org/officeDocument/2006/relationships/slide" Target="slides/slide8.xml"/><Relationship Id="rId58" Type="http://schemas.openxmlformats.org/officeDocument/2006/relationships/font" Target="fonts/BarlowLigh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40eab6bf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40eab6bf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0eab6bfda_0_15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40eab6bfda_0_153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40eab6bfda_0_153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0eab6bfda_0_14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240eab6bfda_0_147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40eab6bfda_0_147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0eab6bfda_0_18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40eab6bfda_0_187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40eab6bfda_0_187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0eab6bfda_0_22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40eab6bfda_0_222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40eab6bfda_0_222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0eab6bfda_0_32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40eab6bfda_0_324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40eab6bfda_0_324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0eab6bfda_0_24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240eab6bfda_0_244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40eab6bfda_0_244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40eab6bfda_0_26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40eab6bfda_0_263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40eab6bfda_0_263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40eab6bfda_0_30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40eab6bfda_0_301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40eab6bfda_0_301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0eab6bfda_0_31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240eab6bfda_0_318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40eab6bfda_0_318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0eab6bfda_0_34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240eab6bfda_0_345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40eab6bfda_0_345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40eab6bfda_0_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240eab6bfda_0_5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240eab6bfda_0_5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0eab6bfda_0_33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240eab6bfda_0_333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40eab6bfda_0_333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0eab6bfda_0_43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240eab6bfda_0_430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40eab6bfda_0_430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0eab6bfda_0_42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40eab6bfda_0_421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40eab6bfda_0_421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0eab6bfda_0_35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240eab6bfda_0_354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40eab6bfda_0_354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0eab6bfda_0_36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240eab6bfda_0_360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40eab6bfda_0_360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0eab6bfda_0_38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240eab6bfda_0_384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40eab6bfda_0_384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0eab6bfda_0_43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240eab6bfda_0_438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40eab6bfda_0_438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0eab6bfda_0_37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240eab6bfda_0_373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40eab6bfda_0_373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0eab6bfda_0_45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240eab6bfda_0_455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40eab6bfda_0_455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0eab6bfda_0_46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240eab6bfda_0_467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40eab6bfda_0_467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0eab6bfda_0_1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240eab6bfda_0_18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240eab6bfda_0_18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40eab6bfda_0_49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240eab6bfda_0_492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40eab6bfda_0_492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40eab6bfda_0_529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240eab6bfda_0_529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240eab6bfda_0_529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40eab6bfda_0_449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240eab6bfda_0_449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240eab6bfda_0_449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40eab6bfda_0_40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240eab6bfda_0_401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240eab6bfda_0_401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40eab6bfda_0_409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40eab6bfda_0_409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40eab6bfda_0_409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40eab6bfda_0_50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240eab6bfda_0_508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40eab6bfda_0_508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40eab6bfda_0_51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240eab6bfda_0_518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40eab6bfda_0_518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4100c88630_0_3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24100c88630_0_30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24100c88630_0_30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40eab6bfda_0_53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240eab6bfda_0_538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240eab6bfda_0_538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40eab6bfda_0_54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240eab6bfda_0_545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40eab6bfda_0_545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0eab6bfda_0_2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240eab6bfda_0_28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240eab6bfda_0_28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40eab6bfda_0_55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240eab6bfda_0_557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40eab6bfda_0_557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4100c88630_0_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24100c88630_0_3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Presentation slide</a:t>
            </a:r>
            <a:br>
              <a:rPr lang="en"/>
            </a:br>
            <a:endParaRPr/>
          </a:p>
        </p:txBody>
      </p:sp>
      <p:sp>
        <p:nvSpPr>
          <p:cNvPr id="544" name="Google Shape;544;g24100c88630_0_3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0eab6bfda_0_4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240eab6bfda_0_43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40eab6bfda_0_43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0eab6bfda_0_5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40eab6bfda_0_53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40eab6bfda_0_53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0eab6bfda_0_8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40eab6bfda_0_87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40eab6bfda_0_87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0eab6bfda_0_10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240eab6bfda_0_100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40eab6bfda_0_100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0eab6bfda_0_11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240eab6bfda_0_114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40eab6bfda_0_114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hyperlink" Target="https://xkcd.com/323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ms.master.school/2ad9fa5aa1e2463ea398828833561082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ublic.tableau.com/app/profile/griffin.okamoto5702/viz/DA105_C-StarterWorkbook/DataStructure" TargetMode="External"/><Relationship Id="rId4" Type="http://schemas.openxmlformats.org/officeDocument/2006/relationships/image" Target="../media/image1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hyperlink" Target="https://images.unsplash.com/photo-1607081692251-d689f1b9af84?ixlib=rb-4.0.3&amp;ixid=M3wxMjA3fDB8MHxwaG90by1wYWdlfHx8fGVufDB8fHx8fA%3D%3D&amp;auto=format&amp;fit=crop&amp;w=774&amp;q=80" TargetMode="External"/><Relationship Id="rId5" Type="http://schemas.openxmlformats.org/officeDocument/2006/relationships/image" Target="../media/image16.png"/><Relationship Id="rId6" Type="http://schemas.openxmlformats.org/officeDocument/2006/relationships/hyperlink" Target="https://www.healthdata.org/research-analysis/gbd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hyperlink" Target="https://www.healthdata.org/research-analysis/gbd" TargetMode="External"/><Relationship Id="rId5" Type="http://schemas.openxmlformats.org/officeDocument/2006/relationships/image" Target="../media/image4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reddit.com/r/dataisbeautiful/" TargetMode="External"/><Relationship Id="rId4" Type="http://schemas.openxmlformats.org/officeDocument/2006/relationships/image" Target="../media/image19.jp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8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3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3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8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jp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27.png"/><Relationship Id="rId5" Type="http://schemas.openxmlformats.org/officeDocument/2006/relationships/image" Target="../media/image26.jpg"/><Relationship Id="rId6" Type="http://schemas.openxmlformats.org/officeDocument/2006/relationships/image" Target="../media/image10.png"/><Relationship Id="rId7" Type="http://schemas.openxmlformats.org/officeDocument/2006/relationships/image" Target="../media/image25.jpg"/><Relationship Id="rId8" Type="http://schemas.openxmlformats.org/officeDocument/2006/relationships/image" Target="../media/image3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jp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images.unsplash.com/photo-1607081692251-d689f1b9af84?ixlib=rb-4.0.3&amp;ixid=M3wxMjA3fDB8MHxwaG90by1wYWdlfHx8fGVufDB8fHx8fA%3D%3D&amp;auto=format&amp;fit=crop&amp;w=774&amp;q=80" TargetMode="External"/><Relationship Id="rId4" Type="http://schemas.openxmlformats.org/officeDocument/2006/relationships/image" Target="../media/image25.jp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unsplash.com/photos/PK_t0Lrh7MM" TargetMode="External"/><Relationship Id="rId4" Type="http://schemas.openxmlformats.org/officeDocument/2006/relationships/image" Target="../media/image26.jp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6.jpg"/><Relationship Id="rId6" Type="http://schemas.openxmlformats.org/officeDocument/2006/relationships/image" Target="../media/image10.png"/><Relationship Id="rId7" Type="http://schemas.openxmlformats.org/officeDocument/2006/relationships/image" Target="../media/image25.jpg"/><Relationship Id="rId8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9B50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/>
        </p:nvSpPr>
        <p:spPr>
          <a:xfrm>
            <a:off x="1640125" y="1716750"/>
            <a:ext cx="47211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600">
                <a:solidFill>
                  <a:srgbClr val="F5F5F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DA105.C (Monday)</a:t>
            </a:r>
            <a:endParaRPr b="1" sz="3600">
              <a:solidFill>
                <a:srgbClr val="F5F5F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58" name="Google Shape;58;p16"/>
          <p:cNvSpPr/>
          <p:nvPr/>
        </p:nvSpPr>
        <p:spPr>
          <a:xfrm>
            <a:off x="1640125" y="2278950"/>
            <a:ext cx="51303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100">
                <a:solidFill>
                  <a:srgbClr val="F5F5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Feel free to add comments. To use the slides, create a copy (file -&gt; make a copy)</a:t>
            </a:r>
            <a:endParaRPr sz="2100">
              <a:solidFill>
                <a:srgbClr val="F5F5F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5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/>
          <p:nvPr/>
        </p:nvSpPr>
        <p:spPr>
          <a:xfrm>
            <a:off x="414450" y="1244050"/>
            <a:ext cx="25281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Ballmer Peak</a:t>
            </a:r>
            <a:endParaRPr sz="28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414450" y="366550"/>
            <a:ext cx="29172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In case you didn’t understand the reference…</a:t>
            </a:r>
            <a:endParaRPr b="1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424" y="366550"/>
            <a:ext cx="4938501" cy="448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/>
          <p:nvPr/>
        </p:nvSpPr>
        <p:spPr>
          <a:xfrm>
            <a:off x="414450" y="1711100"/>
            <a:ext cx="26877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4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775F6E"/>
                </a:solidFill>
                <a:latin typeface="Open Sans"/>
                <a:ea typeface="Open Sans"/>
                <a:cs typeface="Open Sans"/>
                <a:sym typeface="Open Sans"/>
              </a:rPr>
              <a:t>Source</a:t>
            </a:r>
            <a:r>
              <a:rPr i="0" lang="en" sz="1200" u="none" cap="none" strike="noStrike">
                <a:solidFill>
                  <a:srgbClr val="775F6E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: </a:t>
            </a:r>
            <a:r>
              <a:rPr lang="en" sz="1200" u="sng">
                <a:solidFill>
                  <a:srgbClr val="775F6E"/>
                </a:solidFill>
                <a:latin typeface="Open Sans Medium"/>
                <a:ea typeface="Open Sans Medium"/>
                <a:cs typeface="Open Sans Medium"/>
                <a:sym typeface="Open Sans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xkcd</a:t>
            </a:r>
            <a:endParaRPr i="0" sz="1238" u="none" cap="none" strike="noStrike">
              <a:solidFill>
                <a:srgbClr val="775F6E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3325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>
            <a:off x="1281150" y="2076450"/>
            <a:ext cx="65817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A9F696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Setup</a:t>
            </a:r>
            <a:endParaRPr sz="3800">
              <a:solidFill>
                <a:srgbClr val="A9F696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/>
          <p:nvPr/>
        </p:nvSpPr>
        <p:spPr>
          <a:xfrm>
            <a:off x="414450" y="634450"/>
            <a:ext cx="84039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Open Tableau Public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414450" y="366550"/>
            <a:ext cx="840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Let’s get set up (links in the chat)</a:t>
            </a:r>
            <a:endParaRPr b="1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478725" y="1416325"/>
            <a:ext cx="2666100" cy="3486000"/>
          </a:xfrm>
          <a:prstGeom prst="roundRect">
            <a:avLst>
              <a:gd fmla="val 4753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657650" y="2022625"/>
            <a:ext cx="2318400" cy="25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440941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General guide to Tableau Public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409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Log in to Tableau Public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b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You should have already created an account.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ways to work with Tableau: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20251" lvl="0" marL="136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•"/>
            </a:pPr>
            <a:r>
              <a:rPr lang="en" sz="11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Tableau Desktop Public Edition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an application you can download and install on Mac or Windows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20251" lvl="0" marL="136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Open Sans Light"/>
              <a:buChar char="•"/>
            </a:pPr>
            <a:r>
              <a:rPr lang="en" sz="11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Tableau Web Authoring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a more limited browser-based interface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8" name="Google Shape;218;p27"/>
          <p:cNvSpPr/>
          <p:nvPr/>
        </p:nvSpPr>
        <p:spPr>
          <a:xfrm>
            <a:off x="625550" y="1637825"/>
            <a:ext cx="23877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Log in and choose an interface</a:t>
            </a:r>
            <a:endParaRPr b="1" sz="1200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002" y="772500"/>
            <a:ext cx="3937347" cy="2024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0" name="Google Shape;2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4375" y="2355893"/>
            <a:ext cx="3937350" cy="22492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/>
          <p:nvPr/>
        </p:nvSpPr>
        <p:spPr>
          <a:xfrm>
            <a:off x="414450" y="634450"/>
            <a:ext cx="84039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Make a copy of the starter Tableau workbook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27" name="Google Shape;227;p28"/>
          <p:cNvSpPr/>
          <p:nvPr/>
        </p:nvSpPr>
        <p:spPr>
          <a:xfrm>
            <a:off x="414450" y="366550"/>
            <a:ext cx="840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Let’s get set up (links in the chat)</a:t>
            </a:r>
            <a:endParaRPr b="1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6038625" y="1405425"/>
            <a:ext cx="2666100" cy="3486000"/>
          </a:xfrm>
          <a:prstGeom prst="roundRect">
            <a:avLst>
              <a:gd fmla="val 4753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6217550" y="2011725"/>
            <a:ext cx="23184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Open the link to the </a:t>
            </a:r>
            <a:r>
              <a:rPr lang="en" sz="1100" u="sng">
                <a:solidFill>
                  <a:srgbClr val="440941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workbook</a:t>
            </a:r>
            <a:r>
              <a:rPr lang="en" sz="1100">
                <a:solidFill>
                  <a:srgbClr val="4409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and see the icons in the upper right corner: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20251" lvl="0" marL="136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Open Sans Light"/>
              <a:buChar char="•"/>
            </a:pP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If you installed Tableau Desktop Public Edition, click </a:t>
            </a: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Download</a:t>
            </a: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, then open the file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20251" lvl="0" marL="136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Open Sans Light"/>
              <a:buChar char="•"/>
            </a:pP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If you did not install, click 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Make a copy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to use web authoring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0" name="Google Shape;230;p28"/>
          <p:cNvSpPr/>
          <p:nvPr/>
        </p:nvSpPr>
        <p:spPr>
          <a:xfrm>
            <a:off x="6185450" y="1626925"/>
            <a:ext cx="23877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How to copy a workbook</a:t>
            </a:r>
            <a:endParaRPr b="1" sz="1200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43" y="1405425"/>
            <a:ext cx="5217457" cy="348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2D4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/>
          <p:nvPr/>
        </p:nvSpPr>
        <p:spPr>
          <a:xfrm>
            <a:off x="1726517" y="1883650"/>
            <a:ext cx="56928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C8F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What questions do you have?</a:t>
            </a:r>
            <a:endParaRPr sz="2700">
              <a:solidFill>
                <a:srgbClr val="FFC8F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38" name="Google Shape;238;p29"/>
          <p:cNvSpPr/>
          <p:nvPr/>
        </p:nvSpPr>
        <p:spPr>
          <a:xfrm>
            <a:off x="1724675" y="2367450"/>
            <a:ext cx="54579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4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C8F0"/>
                </a:solidFill>
                <a:latin typeface="Open Sans"/>
                <a:ea typeface="Open Sans"/>
                <a:cs typeface="Open Sans"/>
                <a:sym typeface="Open Sans"/>
              </a:rPr>
              <a:t>Feel free to raise your emoji hand</a:t>
            </a:r>
            <a:r>
              <a:rPr lang="en" sz="1200">
                <a:solidFill>
                  <a:srgbClr val="FFC8F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0" lang="en" sz="1200" u="none" cap="none" strike="noStrike">
                <a:solidFill>
                  <a:srgbClr val="FFC8F0"/>
                </a:solidFill>
                <a:latin typeface="Open Sans"/>
                <a:ea typeface="Open Sans"/>
                <a:cs typeface="Open Sans"/>
                <a:sym typeface="Open Sans"/>
              </a:rPr>
              <a:t>or type into the chat.</a:t>
            </a:r>
            <a:endParaRPr i="0" sz="1238" u="none" cap="none" strike="noStrike">
              <a:solidFill>
                <a:srgbClr val="FFC8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9" name="Google Shape;239;p29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3325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/>
          <p:nvPr/>
        </p:nvSpPr>
        <p:spPr>
          <a:xfrm>
            <a:off x="1281150" y="2076450"/>
            <a:ext cx="65817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A9F696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Dataset Background</a:t>
            </a:r>
            <a:endParaRPr sz="3800">
              <a:solidFill>
                <a:srgbClr val="A9F696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1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/>
          <p:nvPr/>
        </p:nvSpPr>
        <p:spPr>
          <a:xfrm>
            <a:off x="414450" y="364725"/>
            <a:ext cx="84039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The Data Source</a:t>
            </a:r>
            <a:endParaRPr b="1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414450" y="634450"/>
            <a:ext cx="53274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Global Burden of Disease Study 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(2019)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255" name="Google Shape;255;p3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26910" r="26906" t="0"/>
          <a:stretch/>
        </p:blipFill>
        <p:spPr>
          <a:xfrm>
            <a:off x="5892000" y="1054600"/>
            <a:ext cx="2681886" cy="3266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/>
          <p:nvPr/>
        </p:nvSpPr>
        <p:spPr>
          <a:xfrm>
            <a:off x="5741775" y="894175"/>
            <a:ext cx="709800" cy="812700"/>
          </a:xfrm>
          <a:prstGeom prst="rect">
            <a:avLst/>
          </a:prstGeom>
          <a:solidFill>
            <a:srgbClr val="F5F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8044700" y="3603475"/>
            <a:ext cx="709800" cy="930900"/>
          </a:xfrm>
          <a:prstGeom prst="rect">
            <a:avLst/>
          </a:prstGeom>
          <a:solidFill>
            <a:srgbClr val="F5F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"/>
          <p:cNvSpPr/>
          <p:nvPr/>
        </p:nvSpPr>
        <p:spPr>
          <a:xfrm>
            <a:off x="510800" y="2201350"/>
            <a:ext cx="4835100" cy="18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Source Serif Pro"/>
                <a:ea typeface="Source Serif Pro"/>
                <a:cs typeface="Source Serif Pro"/>
                <a:sym typeface="Source Serif Pro"/>
              </a:rPr>
              <a:t>The Global Burden of Disease (GBD) study provides a comprehensive picture of mortality and disability across countries, time, age, and sex. </a:t>
            </a:r>
            <a:endParaRPr i="1" sz="18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800">
                <a:latin typeface="Source Serif Pro"/>
                <a:ea typeface="Source Serif Pro"/>
                <a:cs typeface="Source Serif Pro"/>
                <a:sym typeface="Source Serif Pro"/>
              </a:rPr>
              <a:t>It quantifies health loss from hundreds of diseases, injuries, and risk factors, so that health systems can be improved and disparities eliminated.</a:t>
            </a:r>
            <a:endParaRPr i="1" sz="18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414450" y="1707250"/>
            <a:ext cx="44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erif Pro"/>
                <a:ea typeface="Source Serif Pro"/>
                <a:cs typeface="Source Serif Pro"/>
                <a:sym typeface="Source Serif Pro"/>
              </a:rPr>
              <a:t>“</a:t>
            </a:r>
            <a:endParaRPr b="1" sz="30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510800" y="4136475"/>
            <a:ext cx="431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75F6E"/>
                </a:solidFill>
              </a:rPr>
              <a:t>Source: </a:t>
            </a:r>
            <a:r>
              <a:rPr lang="en" sz="1200" u="sng">
                <a:solidFill>
                  <a:srgbClr val="775F6E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Institute of Health Metrics and Evaluation (IHME)</a:t>
            </a:r>
            <a:endParaRPr sz="1200">
              <a:solidFill>
                <a:srgbClr val="775F6E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2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/>
          <p:nvPr/>
        </p:nvSpPr>
        <p:spPr>
          <a:xfrm>
            <a:off x="414450" y="364725"/>
            <a:ext cx="84039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The Dataset</a:t>
            </a:r>
            <a:endParaRPr b="1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414450" y="634450"/>
            <a:ext cx="6372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Mental Health Disorder Prevalence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414450" y="1091650"/>
            <a:ext cx="431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75F6E"/>
                </a:solidFill>
                <a:latin typeface="Open Sans"/>
                <a:ea typeface="Open Sans"/>
                <a:cs typeface="Open Sans"/>
                <a:sym typeface="Open Sans"/>
              </a:rPr>
              <a:t>Source:</a:t>
            </a:r>
            <a:r>
              <a:rPr lang="en" sz="1200">
                <a:solidFill>
                  <a:srgbClr val="775F6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u="sng">
                <a:solidFill>
                  <a:srgbClr val="775F6E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Institute of Health Metrics and Evaluation (IHME)</a:t>
            </a:r>
            <a:endParaRPr sz="1200">
              <a:solidFill>
                <a:srgbClr val="775F6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414450" y="1876250"/>
            <a:ext cx="6037500" cy="25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b="1"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Prevalence</a:t>
            </a: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 is how common something is amongst the population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b="1"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Columns</a:t>
            </a: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∙"/>
            </a:pPr>
            <a:r>
              <a:rPr b="1"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Cause</a:t>
            </a: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: all mental disorders, by each disorder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∙"/>
            </a:pPr>
            <a:r>
              <a:rPr b="1"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Metrics</a:t>
            </a: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: percent of the population, number of people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∙"/>
            </a:pPr>
            <a:r>
              <a:rPr b="1"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Location</a:t>
            </a: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: global, by country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∙"/>
            </a:pPr>
            <a:r>
              <a:rPr b="1"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Age</a:t>
            </a: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: all ages, by age range (0-9, 9-11,...)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A0A0A"/>
              </a:buClr>
              <a:buSzPts val="1400"/>
              <a:buFont typeface="Open Sans"/>
              <a:buChar char="∙"/>
            </a:pPr>
            <a:r>
              <a:rPr b="1"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Sex</a:t>
            </a: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: both, male, female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1" name="Google Shape;271;p32"/>
          <p:cNvPicPr preferRelativeResize="0"/>
          <p:nvPr/>
        </p:nvPicPr>
        <p:blipFill rotWithShape="1">
          <a:blip r:embed="rId5">
            <a:alphaModFix/>
          </a:blip>
          <a:srcRect b="21794" l="14892" r="19412" t="12580"/>
          <a:stretch/>
        </p:blipFill>
        <p:spPr>
          <a:xfrm>
            <a:off x="6526650" y="3042950"/>
            <a:ext cx="2031651" cy="162394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/>
          <p:nvPr/>
        </p:nvSpPr>
        <p:spPr>
          <a:xfrm>
            <a:off x="6296800" y="2853175"/>
            <a:ext cx="709800" cy="516600"/>
          </a:xfrm>
          <a:prstGeom prst="rect">
            <a:avLst/>
          </a:prstGeom>
          <a:solidFill>
            <a:srgbClr val="F5F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2"/>
          <p:cNvSpPr/>
          <p:nvPr/>
        </p:nvSpPr>
        <p:spPr>
          <a:xfrm>
            <a:off x="8108550" y="4328050"/>
            <a:ext cx="709800" cy="516600"/>
          </a:xfrm>
          <a:prstGeom prst="rect">
            <a:avLst/>
          </a:prstGeom>
          <a:solidFill>
            <a:srgbClr val="F5F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33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281150" y="2076450"/>
            <a:ext cx="65817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A9F696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Exploring the Dataset</a:t>
            </a:r>
            <a:endParaRPr sz="3800">
              <a:solidFill>
                <a:srgbClr val="A9F696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280" name="Google Shape;280;p33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4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/>
          <p:nvPr/>
        </p:nvSpPr>
        <p:spPr>
          <a:xfrm>
            <a:off x="414450" y="364725"/>
            <a:ext cx="84039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Exploring the mental health prevalence dataset</a:t>
            </a:r>
            <a:endParaRPr b="1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34"/>
          <p:cNvSpPr/>
          <p:nvPr/>
        </p:nvSpPr>
        <p:spPr>
          <a:xfrm>
            <a:off x="414450" y="634450"/>
            <a:ext cx="6372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What is a row? Let’s </a:t>
            </a: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examine.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3136650" y="4028600"/>
            <a:ext cx="568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to Tableau! 🚀</a:t>
            </a:r>
            <a:endParaRPr sz="24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3325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/>
          <p:nvPr/>
        </p:nvSpPr>
        <p:spPr>
          <a:xfrm>
            <a:off x="1489575" y="2086925"/>
            <a:ext cx="3984900" cy="2325000"/>
          </a:xfrm>
          <a:prstGeom prst="rect">
            <a:avLst/>
          </a:prstGeom>
          <a:solidFill>
            <a:srgbClr val="F5F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7"/>
          <p:cNvSpPr/>
          <p:nvPr/>
        </p:nvSpPr>
        <p:spPr>
          <a:xfrm>
            <a:off x="1850475" y="2358425"/>
            <a:ext cx="32631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93325"/>
                </a:solidFill>
                <a:latin typeface="Open Sans"/>
                <a:ea typeface="Open Sans"/>
                <a:cs typeface="Open Sans"/>
                <a:sym typeface="Open Sans"/>
              </a:rPr>
              <a:t>While we're waiting to begin, </a:t>
            </a:r>
            <a:endParaRPr b="1">
              <a:solidFill>
                <a:srgbClr val="1933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93325"/>
                </a:solidFill>
                <a:latin typeface="Open Sans"/>
                <a:ea typeface="Open Sans"/>
                <a:cs typeface="Open Sans"/>
                <a:sym typeface="Open Sans"/>
              </a:rPr>
              <a:t>please answer in the Zoom chat:</a:t>
            </a:r>
            <a:endParaRPr b="1">
              <a:solidFill>
                <a:srgbClr val="1933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1933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93325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Check out the dataisbeautiful subreddit and share a visualization that you admire!</a:t>
            </a:r>
            <a:endParaRPr>
              <a:solidFill>
                <a:srgbClr val="193325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440941"/>
                </a:solidFill>
                <a:latin typeface="Open Sans Medium"/>
                <a:ea typeface="Open Sans Medium"/>
                <a:cs typeface="Open Sans Medium"/>
                <a:sym typeface="Open Sans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reddit.com/r/dataisbeautiful/</a:t>
            </a:r>
            <a:endParaRPr>
              <a:solidFill>
                <a:srgbClr val="4409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6" name="Google Shape;66;p17"/>
          <p:cNvSpPr/>
          <p:nvPr/>
        </p:nvSpPr>
        <p:spPr>
          <a:xfrm>
            <a:off x="476261" y="477485"/>
            <a:ext cx="20739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408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rgbClr val="F5F5F0"/>
                </a:solidFill>
                <a:latin typeface="Open Sans"/>
                <a:ea typeface="Open Sans"/>
                <a:cs typeface="Open Sans"/>
                <a:sym typeface="Open Sans"/>
              </a:rPr>
              <a:t>DA105 - Data Storytelling</a:t>
            </a:r>
            <a:endParaRPr sz="900">
              <a:solidFill>
                <a:srgbClr val="F5F5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" name="Google Shape;67;p17"/>
          <p:cNvPicPr preferRelativeResize="0"/>
          <p:nvPr/>
        </p:nvPicPr>
        <p:blipFill rotWithShape="1">
          <a:blip r:embed="rId4">
            <a:alphaModFix/>
          </a:blip>
          <a:srcRect b="0" l="1276" r="1276" t="0"/>
          <a:stretch/>
        </p:blipFill>
        <p:spPr>
          <a:xfrm>
            <a:off x="5580163" y="1901538"/>
            <a:ext cx="3563828" cy="205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/>
          <p:nvPr/>
        </p:nvSpPr>
        <p:spPr>
          <a:xfrm>
            <a:off x="5474413" y="1853088"/>
            <a:ext cx="876600" cy="505200"/>
          </a:xfrm>
          <a:prstGeom prst="rect">
            <a:avLst/>
          </a:prstGeom>
          <a:solidFill>
            <a:srgbClr val="1933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7"/>
          <p:cNvSpPr/>
          <p:nvPr/>
        </p:nvSpPr>
        <p:spPr>
          <a:xfrm>
            <a:off x="8267388" y="3503063"/>
            <a:ext cx="876600" cy="505200"/>
          </a:xfrm>
          <a:prstGeom prst="rect">
            <a:avLst/>
          </a:prstGeom>
          <a:solidFill>
            <a:srgbClr val="1933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7"/>
          <p:cNvSpPr/>
          <p:nvPr/>
        </p:nvSpPr>
        <p:spPr>
          <a:xfrm>
            <a:off x="4964675" y="3957425"/>
            <a:ext cx="561900" cy="505200"/>
          </a:xfrm>
          <a:prstGeom prst="rect">
            <a:avLst/>
          </a:prstGeom>
          <a:solidFill>
            <a:srgbClr val="1933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476250" y="809400"/>
            <a:ext cx="81330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500">
                <a:solidFill>
                  <a:srgbClr val="A9F696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Analysis for Allocating Marketing Budget </a:t>
            </a:r>
            <a:r>
              <a:rPr i="1" lang="en" sz="3000">
                <a:solidFill>
                  <a:srgbClr val="A9F696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Part I</a:t>
            </a:r>
            <a:endParaRPr i="1" sz="3000">
              <a:solidFill>
                <a:srgbClr val="A9F696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72" name="Google Shape;72;p17"/>
          <p:cNvPicPr preferRelativeResize="0"/>
          <p:nvPr/>
        </p:nvPicPr>
        <p:blipFill rotWithShape="1">
          <a:blip r:embed="rId5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5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/>
          <p:nvPr/>
        </p:nvSpPr>
        <p:spPr>
          <a:xfrm>
            <a:off x="414450" y="364725"/>
            <a:ext cx="84039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Exploring</a:t>
            </a:r>
            <a:r>
              <a:rPr b="1" lang="en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 the mental health prevalence dataset</a:t>
            </a:r>
            <a:endParaRPr b="1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35"/>
          <p:cNvSpPr/>
          <p:nvPr/>
        </p:nvSpPr>
        <p:spPr>
          <a:xfrm>
            <a:off x="414450" y="634450"/>
            <a:ext cx="6372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What is a row?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98" name="Google Shape;298;p35"/>
          <p:cNvSpPr/>
          <p:nvPr/>
        </p:nvSpPr>
        <p:spPr>
          <a:xfrm>
            <a:off x="414450" y="1600050"/>
            <a:ext cx="3877500" cy="27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One row = an aggregated statistic</a:t>
            </a:r>
            <a:endParaRPr b="1"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“[How many / what percent of] people have a particular mental health disorder among this demographic segment (location, age, sex)?”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Aggregating the aggregations:</a:t>
            </a:r>
            <a:b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COUNT isn’t useful, SUM is applicable for the number of people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4660775" y="1593900"/>
            <a:ext cx="3699000" cy="19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The segments aren’t mutually exclusive</a:t>
            </a:r>
            <a:endParaRPr b="1"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Each country is a part of “global”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Each age range is a part of “all ages”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Each sex is part of “both”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Filters are very important!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2D4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/>
          <p:nvPr/>
        </p:nvSpPr>
        <p:spPr>
          <a:xfrm>
            <a:off x="1726517" y="1883650"/>
            <a:ext cx="56928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C8F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What questions do you have?</a:t>
            </a:r>
            <a:endParaRPr sz="2700">
              <a:solidFill>
                <a:srgbClr val="FFC8F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06" name="Google Shape;306;p36"/>
          <p:cNvSpPr/>
          <p:nvPr/>
        </p:nvSpPr>
        <p:spPr>
          <a:xfrm>
            <a:off x="1724675" y="2367450"/>
            <a:ext cx="54579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4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C8F0"/>
                </a:solidFill>
                <a:latin typeface="Open Sans"/>
                <a:ea typeface="Open Sans"/>
                <a:cs typeface="Open Sans"/>
                <a:sym typeface="Open Sans"/>
              </a:rPr>
              <a:t>Feel free to raise your emoji hand</a:t>
            </a:r>
            <a:r>
              <a:rPr lang="en" sz="1200">
                <a:solidFill>
                  <a:srgbClr val="FFC8F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0" lang="en" sz="1200" u="none" cap="none" strike="noStrike">
                <a:solidFill>
                  <a:srgbClr val="FFC8F0"/>
                </a:solidFill>
                <a:latin typeface="Open Sans"/>
                <a:ea typeface="Open Sans"/>
                <a:cs typeface="Open Sans"/>
                <a:sym typeface="Open Sans"/>
              </a:rPr>
              <a:t>or type into the chat.</a:t>
            </a:r>
            <a:endParaRPr i="0" sz="1238" u="none" cap="none" strike="noStrike">
              <a:solidFill>
                <a:srgbClr val="FFC8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7" name="Google Shape;307;p36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/>
          <p:nvPr/>
        </p:nvSpPr>
        <p:spPr>
          <a:xfrm>
            <a:off x="477449" y="478300"/>
            <a:ext cx="44868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5</a:t>
            </a: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-minute break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314" name="Google Shape;314;p37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mages.unsplash.com/photo-1599825919241-ace91951e68c?crop=entropy&amp;cs=tinysrgb&amp;fit=max&amp;fm=jpg&amp;ixid=MnwyMTIyMnwwfDF8c2VhcmNofDJ8fGJyZWFrfGVufDB8fHx8MTY3MjcwMTIzMA&amp;ixlib=rb-4.0.3&amp;q=80&amp;w=1080" id="315" name="Google Shape;315;p37"/>
          <p:cNvPicPr preferRelativeResize="0"/>
          <p:nvPr/>
        </p:nvPicPr>
        <p:blipFill rotWithShape="1">
          <a:blip r:embed="rId4">
            <a:alphaModFix/>
          </a:blip>
          <a:srcRect b="28163" l="0" r="0" t="45586"/>
          <a:stretch/>
        </p:blipFill>
        <p:spPr>
          <a:xfrm>
            <a:off x="0" y="1543050"/>
            <a:ext cx="9144001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3325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/>
          <p:nvPr/>
        </p:nvSpPr>
        <p:spPr>
          <a:xfrm>
            <a:off x="1281150" y="2076450"/>
            <a:ext cx="65817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A9F696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Set the goal</a:t>
            </a:r>
            <a:endParaRPr sz="3800">
              <a:solidFill>
                <a:srgbClr val="A9F696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322" name="Google Shape;322;p38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9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9"/>
          <p:cNvSpPr/>
          <p:nvPr/>
        </p:nvSpPr>
        <p:spPr>
          <a:xfrm>
            <a:off x="414450" y="634450"/>
            <a:ext cx="840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Who should we target with our campaign? Why?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30" name="Google Shape;330;p39"/>
          <p:cNvSpPr/>
          <p:nvPr/>
        </p:nvSpPr>
        <p:spPr>
          <a:xfrm>
            <a:off x="414450" y="366550"/>
            <a:ext cx="840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Raise your emoji hand to speak or type in the Zoom chat</a:t>
            </a:r>
            <a:endParaRPr b="1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1572550" y="1599375"/>
            <a:ext cx="2777700" cy="2414100"/>
          </a:xfrm>
          <a:prstGeom prst="rect">
            <a:avLst/>
          </a:prstGeom>
          <a:solidFill>
            <a:srgbClr val="A9F6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9"/>
          <p:cNvSpPr/>
          <p:nvPr/>
        </p:nvSpPr>
        <p:spPr>
          <a:xfrm>
            <a:off x="1572625" y="1599375"/>
            <a:ext cx="2777700" cy="2414100"/>
          </a:xfrm>
          <a:prstGeom prst="rect">
            <a:avLst/>
          </a:prstGeom>
          <a:solidFill>
            <a:srgbClr val="A9F69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Segments with </a:t>
            </a: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higher</a:t>
            </a: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 </a:t>
            </a:r>
            <a:endParaRPr sz="24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mental health </a:t>
            </a: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prevalence</a:t>
            </a:r>
            <a:endParaRPr sz="24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33" name="Google Shape;333;p39"/>
          <p:cNvSpPr/>
          <p:nvPr/>
        </p:nvSpPr>
        <p:spPr>
          <a:xfrm>
            <a:off x="4793650" y="1599375"/>
            <a:ext cx="2777700" cy="2414100"/>
          </a:xfrm>
          <a:prstGeom prst="rect">
            <a:avLst/>
          </a:prstGeom>
          <a:solidFill>
            <a:srgbClr val="A9F6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9"/>
          <p:cNvSpPr/>
          <p:nvPr/>
        </p:nvSpPr>
        <p:spPr>
          <a:xfrm>
            <a:off x="4793725" y="1599375"/>
            <a:ext cx="2777700" cy="2414100"/>
          </a:xfrm>
          <a:prstGeom prst="rect">
            <a:avLst/>
          </a:prstGeom>
          <a:solidFill>
            <a:srgbClr val="D8FFD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Segments with </a:t>
            </a: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lower</a:t>
            </a: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 </a:t>
            </a:r>
            <a:endParaRPr sz="24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mental health </a:t>
            </a: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prevalence</a:t>
            </a:r>
            <a:endParaRPr sz="24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335" name="Google Shape;3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838" y="4521188"/>
            <a:ext cx="622325" cy="6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0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0"/>
          <p:cNvSpPr/>
          <p:nvPr/>
        </p:nvSpPr>
        <p:spPr>
          <a:xfrm>
            <a:off x="414450" y="634450"/>
            <a:ext cx="741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Measurement considerations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43" name="Google Shape;343;p40"/>
          <p:cNvSpPr/>
          <p:nvPr/>
        </p:nvSpPr>
        <p:spPr>
          <a:xfrm>
            <a:off x="414450" y="366550"/>
            <a:ext cx="840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Who should we target with our campaign?</a:t>
            </a:r>
            <a:endParaRPr b="1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4" name="Google Shape;344;p40"/>
          <p:cNvPicPr preferRelativeResize="0"/>
          <p:nvPr/>
        </p:nvPicPr>
        <p:blipFill rotWithShape="1">
          <a:blip r:embed="rId4">
            <a:alphaModFix/>
          </a:blip>
          <a:srcRect b="0" l="18440" r="0" t="0"/>
          <a:stretch/>
        </p:blipFill>
        <p:spPr>
          <a:xfrm flipH="1">
            <a:off x="6526650" y="556325"/>
            <a:ext cx="2031652" cy="162394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0"/>
          <p:cNvSpPr/>
          <p:nvPr/>
        </p:nvSpPr>
        <p:spPr>
          <a:xfrm>
            <a:off x="6296800" y="366550"/>
            <a:ext cx="709800" cy="516600"/>
          </a:xfrm>
          <a:prstGeom prst="rect">
            <a:avLst/>
          </a:prstGeom>
          <a:solidFill>
            <a:srgbClr val="F5F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0"/>
          <p:cNvSpPr/>
          <p:nvPr/>
        </p:nvSpPr>
        <p:spPr>
          <a:xfrm>
            <a:off x="8108550" y="1841425"/>
            <a:ext cx="709800" cy="516600"/>
          </a:xfrm>
          <a:prstGeom prst="rect">
            <a:avLst/>
          </a:prstGeom>
          <a:solidFill>
            <a:srgbClr val="F5F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/>
          <p:nvPr/>
        </p:nvSpPr>
        <p:spPr>
          <a:xfrm>
            <a:off x="414450" y="1579375"/>
            <a:ext cx="7803300" cy="28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Prevalence data is impacted by: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∙"/>
            </a:pP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the true prevalence of mental health disorders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∙"/>
            </a:pP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the measurement of prevalence, which requires a diagnosis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A person is less likely to be diagnosed if awareness is low, stigma is high, or there’s limited access to services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1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/>
          <p:nvPr/>
        </p:nvSpPr>
        <p:spPr>
          <a:xfrm>
            <a:off x="414450" y="634450"/>
            <a:ext cx="741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Measurement considerations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55" name="Google Shape;355;p41"/>
          <p:cNvSpPr/>
          <p:nvPr/>
        </p:nvSpPr>
        <p:spPr>
          <a:xfrm>
            <a:off x="414450" y="366550"/>
            <a:ext cx="840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Who should we target with our campaign?</a:t>
            </a:r>
            <a:endParaRPr b="1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p41"/>
          <p:cNvSpPr/>
          <p:nvPr/>
        </p:nvSpPr>
        <p:spPr>
          <a:xfrm>
            <a:off x="414450" y="1579375"/>
            <a:ext cx="7803300" cy="28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Prevalence data is impacted by: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∙"/>
            </a:pP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the true prevalence of mental health disorders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∙"/>
            </a:pP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the measurement of prevalence, which requires a diagnosis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A person is less likely to be diagnosed if awareness is low, stigma is high, or there’s limited access to services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The Global Burden of Disease study is a collection of complex estimates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→ they may try to account for this underdiagnosis factor</a:t>
            </a:r>
            <a:endParaRPr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·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could make a valid argument either way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7" name="Google Shape;357;p41"/>
          <p:cNvPicPr preferRelativeResize="0"/>
          <p:nvPr/>
        </p:nvPicPr>
        <p:blipFill rotWithShape="1">
          <a:blip r:embed="rId4">
            <a:alphaModFix/>
          </a:blip>
          <a:srcRect b="0" l="18440" r="0" t="0"/>
          <a:stretch/>
        </p:blipFill>
        <p:spPr>
          <a:xfrm flipH="1">
            <a:off x="6526650" y="556325"/>
            <a:ext cx="2031652" cy="162394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1"/>
          <p:cNvSpPr/>
          <p:nvPr/>
        </p:nvSpPr>
        <p:spPr>
          <a:xfrm>
            <a:off x="6296800" y="366550"/>
            <a:ext cx="709800" cy="516600"/>
          </a:xfrm>
          <a:prstGeom prst="rect">
            <a:avLst/>
          </a:prstGeom>
          <a:solidFill>
            <a:srgbClr val="F5F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1"/>
          <p:cNvSpPr/>
          <p:nvPr/>
        </p:nvSpPr>
        <p:spPr>
          <a:xfrm>
            <a:off x="8108550" y="1841425"/>
            <a:ext cx="709800" cy="516600"/>
          </a:xfrm>
          <a:prstGeom prst="rect">
            <a:avLst/>
          </a:prstGeom>
          <a:solidFill>
            <a:srgbClr val="F5F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/>
          <p:nvPr/>
        </p:nvSpPr>
        <p:spPr>
          <a:xfrm>
            <a:off x="1446550" y="1511275"/>
            <a:ext cx="3000300" cy="2637900"/>
          </a:xfrm>
          <a:prstGeom prst="rect">
            <a:avLst/>
          </a:prstGeom>
          <a:noFill/>
          <a:ln cap="flat" cmpd="sng" w="38100">
            <a:solidFill>
              <a:srgbClr val="1E7B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42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2"/>
          <p:cNvSpPr/>
          <p:nvPr/>
        </p:nvSpPr>
        <p:spPr>
          <a:xfrm>
            <a:off x="414450" y="634450"/>
            <a:ext cx="741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Who should we target with our campaign?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68" name="Google Shape;368;p42"/>
          <p:cNvSpPr/>
          <p:nvPr/>
        </p:nvSpPr>
        <p:spPr>
          <a:xfrm>
            <a:off x="1572550" y="1619975"/>
            <a:ext cx="2777700" cy="2414100"/>
          </a:xfrm>
          <a:prstGeom prst="rect">
            <a:avLst/>
          </a:prstGeom>
          <a:solidFill>
            <a:srgbClr val="A9F6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"/>
          <p:cNvSpPr/>
          <p:nvPr/>
        </p:nvSpPr>
        <p:spPr>
          <a:xfrm>
            <a:off x="1572625" y="1619975"/>
            <a:ext cx="2777700" cy="2414100"/>
          </a:xfrm>
          <a:prstGeom prst="rect">
            <a:avLst/>
          </a:prstGeom>
          <a:solidFill>
            <a:srgbClr val="9EFF8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Segments with </a:t>
            </a: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higher</a:t>
            </a: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 </a:t>
            </a:r>
            <a:endParaRPr sz="24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mental health </a:t>
            </a: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prevalence</a:t>
            </a:r>
            <a:endParaRPr sz="24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70" name="Google Shape;370;p42"/>
          <p:cNvSpPr/>
          <p:nvPr/>
        </p:nvSpPr>
        <p:spPr>
          <a:xfrm>
            <a:off x="4793650" y="1619975"/>
            <a:ext cx="2777700" cy="2414100"/>
          </a:xfrm>
          <a:prstGeom prst="rect">
            <a:avLst/>
          </a:prstGeom>
          <a:solidFill>
            <a:srgbClr val="A9F6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2"/>
          <p:cNvSpPr/>
          <p:nvPr/>
        </p:nvSpPr>
        <p:spPr>
          <a:xfrm>
            <a:off x="4793725" y="1619975"/>
            <a:ext cx="2777700" cy="2414100"/>
          </a:xfrm>
          <a:prstGeom prst="rect">
            <a:avLst/>
          </a:prstGeom>
          <a:solidFill>
            <a:srgbClr val="D8FFD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Segments with </a:t>
            </a: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lower</a:t>
            </a: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 </a:t>
            </a:r>
            <a:endParaRPr sz="24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mental health </a:t>
            </a: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prevalence</a:t>
            </a:r>
            <a:endParaRPr sz="24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72" name="Google Shape;372;p42"/>
          <p:cNvSpPr txBox="1"/>
          <p:nvPr/>
        </p:nvSpPr>
        <p:spPr>
          <a:xfrm>
            <a:off x="1526200" y="4243650"/>
            <a:ext cx="28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7B53"/>
                </a:solidFill>
                <a:latin typeface="Open Sans"/>
                <a:ea typeface="Open Sans"/>
                <a:cs typeface="Open Sans"/>
                <a:sym typeface="Open Sans"/>
              </a:rPr>
              <a:t>Let’s target higher prevalence</a:t>
            </a:r>
            <a:endParaRPr>
              <a:solidFill>
                <a:srgbClr val="1E7B5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3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3"/>
          <p:cNvSpPr/>
          <p:nvPr/>
        </p:nvSpPr>
        <p:spPr>
          <a:xfrm>
            <a:off x="414450" y="634450"/>
            <a:ext cx="840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Which metric should we focus on? Why?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80" name="Google Shape;380;p43"/>
          <p:cNvSpPr/>
          <p:nvPr/>
        </p:nvSpPr>
        <p:spPr>
          <a:xfrm>
            <a:off x="414450" y="366550"/>
            <a:ext cx="840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Raise your emoji hand to speak or type in the Zoom chat</a:t>
            </a:r>
            <a:endParaRPr b="1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43"/>
          <p:cNvSpPr/>
          <p:nvPr/>
        </p:nvSpPr>
        <p:spPr>
          <a:xfrm>
            <a:off x="1572550" y="1599375"/>
            <a:ext cx="2777700" cy="2414100"/>
          </a:xfrm>
          <a:prstGeom prst="rect">
            <a:avLst/>
          </a:prstGeom>
          <a:solidFill>
            <a:srgbClr val="A9F6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3"/>
          <p:cNvSpPr/>
          <p:nvPr/>
        </p:nvSpPr>
        <p:spPr>
          <a:xfrm>
            <a:off x="1572625" y="1599375"/>
            <a:ext cx="2777700" cy="2414100"/>
          </a:xfrm>
          <a:prstGeom prst="rect">
            <a:avLst/>
          </a:prstGeom>
          <a:solidFill>
            <a:srgbClr val="FFE9F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Percent of people</a:t>
            </a: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 with a mental health disorder</a:t>
            </a:r>
            <a:endParaRPr sz="24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83" name="Google Shape;383;p43"/>
          <p:cNvSpPr/>
          <p:nvPr/>
        </p:nvSpPr>
        <p:spPr>
          <a:xfrm>
            <a:off x="4793650" y="1599375"/>
            <a:ext cx="2777700" cy="2414100"/>
          </a:xfrm>
          <a:prstGeom prst="rect">
            <a:avLst/>
          </a:prstGeom>
          <a:solidFill>
            <a:srgbClr val="A9F6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3"/>
          <p:cNvSpPr/>
          <p:nvPr/>
        </p:nvSpPr>
        <p:spPr>
          <a:xfrm>
            <a:off x="4793725" y="1599375"/>
            <a:ext cx="2777700" cy="2414100"/>
          </a:xfrm>
          <a:prstGeom prst="rect">
            <a:avLst/>
          </a:prstGeom>
          <a:solidFill>
            <a:srgbClr val="E6DFF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Number of people</a:t>
            </a: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 with a mental health disorder</a:t>
            </a:r>
            <a:endParaRPr sz="24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385" name="Google Shape;3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838" y="4521188"/>
            <a:ext cx="622325" cy="6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4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4"/>
          <p:cNvSpPr/>
          <p:nvPr/>
        </p:nvSpPr>
        <p:spPr>
          <a:xfrm>
            <a:off x="414450" y="634450"/>
            <a:ext cx="741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Metric tradeoff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93" name="Google Shape;393;p44"/>
          <p:cNvSpPr/>
          <p:nvPr/>
        </p:nvSpPr>
        <p:spPr>
          <a:xfrm>
            <a:off x="414450" y="366550"/>
            <a:ext cx="840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Which metric should we focus on?</a:t>
            </a:r>
            <a:endParaRPr b="1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44"/>
          <p:cNvSpPr/>
          <p:nvPr/>
        </p:nvSpPr>
        <p:spPr>
          <a:xfrm>
            <a:off x="414450" y="1767750"/>
            <a:ext cx="5633100" cy="26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b="1"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Number of people</a:t>
            </a: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: shows the overall size of the affected population</a:t>
            </a:r>
            <a:b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→ We need to allot more budget for larger populations</a:t>
            </a:r>
            <a:b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→ Smaller segments get ignored</a:t>
            </a:r>
            <a:endParaRPr i="1"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b="1"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Percent of people</a:t>
            </a: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: scaled by the total number of people in the population of that segment</a:t>
            </a:r>
            <a:b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→ Understand the severity for a particular segment</a:t>
            </a:r>
            <a:b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→ Smaller segments are equally represented</a:t>
            </a:r>
            <a:endParaRPr b="1" i="1"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5" name="Google Shape;395;p44"/>
          <p:cNvPicPr preferRelativeResize="0"/>
          <p:nvPr/>
        </p:nvPicPr>
        <p:blipFill rotWithShape="1">
          <a:blip r:embed="rId4">
            <a:alphaModFix/>
          </a:blip>
          <a:srcRect b="17557" l="0" r="0" t="17557"/>
          <a:stretch/>
        </p:blipFill>
        <p:spPr>
          <a:xfrm>
            <a:off x="6526651" y="556325"/>
            <a:ext cx="2031651" cy="162394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4"/>
          <p:cNvSpPr/>
          <p:nvPr/>
        </p:nvSpPr>
        <p:spPr>
          <a:xfrm>
            <a:off x="6296800" y="366550"/>
            <a:ext cx="709800" cy="516600"/>
          </a:xfrm>
          <a:prstGeom prst="rect">
            <a:avLst/>
          </a:prstGeom>
          <a:solidFill>
            <a:srgbClr val="F5F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4"/>
          <p:cNvSpPr/>
          <p:nvPr/>
        </p:nvSpPr>
        <p:spPr>
          <a:xfrm>
            <a:off x="8108550" y="1841425"/>
            <a:ext cx="709800" cy="516600"/>
          </a:xfrm>
          <a:prstGeom prst="rect">
            <a:avLst/>
          </a:prstGeom>
          <a:solidFill>
            <a:srgbClr val="F5F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2D4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8"/>
          <p:cNvPicPr preferRelativeResize="0"/>
          <p:nvPr/>
        </p:nvPicPr>
        <p:blipFill rotWithShape="1">
          <a:blip r:embed="rId3">
            <a:alphaModFix/>
          </a:blip>
          <a:srcRect b="7218" l="18510" r="7829" t="0"/>
          <a:stretch/>
        </p:blipFill>
        <p:spPr>
          <a:xfrm>
            <a:off x="4802775" y="1146000"/>
            <a:ext cx="3711601" cy="285151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/>
          <p:nvPr/>
        </p:nvSpPr>
        <p:spPr>
          <a:xfrm>
            <a:off x="7632200" y="3338400"/>
            <a:ext cx="962700" cy="739500"/>
          </a:xfrm>
          <a:prstGeom prst="rect">
            <a:avLst/>
          </a:prstGeom>
          <a:solidFill>
            <a:srgbClr val="4E2D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E2D41"/>
              </a:solidFill>
            </a:endParaRPr>
          </a:p>
        </p:txBody>
      </p:sp>
      <p:sp>
        <p:nvSpPr>
          <p:cNvPr id="80" name="Google Shape;80;p18"/>
          <p:cNvSpPr/>
          <p:nvPr/>
        </p:nvSpPr>
        <p:spPr>
          <a:xfrm>
            <a:off x="4725750" y="1083525"/>
            <a:ext cx="962700" cy="739500"/>
          </a:xfrm>
          <a:prstGeom prst="rect">
            <a:avLst/>
          </a:prstGeom>
          <a:solidFill>
            <a:srgbClr val="4E2D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E2D41"/>
              </a:solidFill>
            </a:endParaRPr>
          </a:p>
        </p:txBody>
      </p:sp>
      <p:sp>
        <p:nvSpPr>
          <p:cNvPr id="81" name="Google Shape;81;p18"/>
          <p:cNvSpPr/>
          <p:nvPr/>
        </p:nvSpPr>
        <p:spPr>
          <a:xfrm>
            <a:off x="477449" y="478300"/>
            <a:ext cx="44868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3000" u="none" cap="none" strike="noStrike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Intro</a:t>
            </a:r>
            <a:endParaRPr i="0" sz="3000" u="none" cap="none" strike="noStrike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82" name="Google Shape;82;p18"/>
          <p:cNvSpPr/>
          <p:nvPr/>
        </p:nvSpPr>
        <p:spPr>
          <a:xfrm>
            <a:off x="477450" y="1720450"/>
            <a:ext cx="38499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we’ll do today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·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 an analysis in Tableau together 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·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Determine which demographic segments should be targeted in the awareness campaign 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Open Sans"/>
              <a:buChar char="·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Part II to follow on Wednesday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5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5"/>
          <p:cNvSpPr/>
          <p:nvPr/>
        </p:nvSpPr>
        <p:spPr>
          <a:xfrm>
            <a:off x="414450" y="634450"/>
            <a:ext cx="840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Which metric should we focus on? Why?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405" name="Google Shape;405;p45"/>
          <p:cNvSpPr/>
          <p:nvPr/>
        </p:nvSpPr>
        <p:spPr>
          <a:xfrm>
            <a:off x="1572550" y="1599375"/>
            <a:ext cx="2777700" cy="2414100"/>
          </a:xfrm>
          <a:prstGeom prst="rect">
            <a:avLst/>
          </a:prstGeom>
          <a:solidFill>
            <a:srgbClr val="A9F6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5"/>
          <p:cNvSpPr/>
          <p:nvPr/>
        </p:nvSpPr>
        <p:spPr>
          <a:xfrm>
            <a:off x="1572625" y="1599375"/>
            <a:ext cx="2777700" cy="2414100"/>
          </a:xfrm>
          <a:prstGeom prst="rect">
            <a:avLst/>
          </a:prstGeom>
          <a:solidFill>
            <a:srgbClr val="FFE9F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Percent of people</a:t>
            </a: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 with a mental health disorder</a:t>
            </a:r>
            <a:endParaRPr sz="24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407" name="Google Shape;407;p45"/>
          <p:cNvSpPr/>
          <p:nvPr/>
        </p:nvSpPr>
        <p:spPr>
          <a:xfrm>
            <a:off x="4793650" y="1599375"/>
            <a:ext cx="2777700" cy="2414100"/>
          </a:xfrm>
          <a:prstGeom prst="rect">
            <a:avLst/>
          </a:prstGeom>
          <a:solidFill>
            <a:srgbClr val="A9F6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5"/>
          <p:cNvSpPr/>
          <p:nvPr/>
        </p:nvSpPr>
        <p:spPr>
          <a:xfrm>
            <a:off x="4793725" y="1599375"/>
            <a:ext cx="2777700" cy="2414100"/>
          </a:xfrm>
          <a:prstGeom prst="rect">
            <a:avLst/>
          </a:prstGeom>
          <a:solidFill>
            <a:srgbClr val="E6DFF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Number of people</a:t>
            </a: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 with a mental health disorder</a:t>
            </a:r>
            <a:endParaRPr sz="24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409" name="Google Shape;409;p45"/>
          <p:cNvSpPr/>
          <p:nvPr/>
        </p:nvSpPr>
        <p:spPr>
          <a:xfrm>
            <a:off x="1446550" y="1511275"/>
            <a:ext cx="3000300" cy="2637900"/>
          </a:xfrm>
          <a:prstGeom prst="rect">
            <a:avLst/>
          </a:prstGeom>
          <a:noFill/>
          <a:ln cap="flat" cmpd="sng" w="38100">
            <a:solidFill>
              <a:srgbClr val="1E7B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5"/>
          <p:cNvSpPr/>
          <p:nvPr/>
        </p:nvSpPr>
        <p:spPr>
          <a:xfrm>
            <a:off x="4682425" y="1511275"/>
            <a:ext cx="3000300" cy="2637900"/>
          </a:xfrm>
          <a:prstGeom prst="rect">
            <a:avLst/>
          </a:prstGeom>
          <a:noFill/>
          <a:ln cap="flat" cmpd="sng" w="38100">
            <a:solidFill>
              <a:srgbClr val="1E7B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5"/>
          <p:cNvSpPr txBox="1"/>
          <p:nvPr/>
        </p:nvSpPr>
        <p:spPr>
          <a:xfrm>
            <a:off x="3136800" y="4233800"/>
            <a:ext cx="28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7B53"/>
                </a:solidFill>
                <a:latin typeface="Open Sans"/>
                <a:ea typeface="Open Sans"/>
                <a:cs typeface="Open Sans"/>
                <a:sym typeface="Open Sans"/>
              </a:rPr>
              <a:t>Let’s look at both!</a:t>
            </a:r>
            <a:endParaRPr>
              <a:solidFill>
                <a:srgbClr val="1E7B5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2D4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/>
          <p:nvPr/>
        </p:nvSpPr>
        <p:spPr>
          <a:xfrm>
            <a:off x="1726517" y="1883650"/>
            <a:ext cx="56928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C8F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What questions do you have?</a:t>
            </a:r>
            <a:endParaRPr sz="2700">
              <a:solidFill>
                <a:srgbClr val="FFC8F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418" name="Google Shape;418;p46"/>
          <p:cNvSpPr/>
          <p:nvPr/>
        </p:nvSpPr>
        <p:spPr>
          <a:xfrm>
            <a:off x="1724675" y="2367450"/>
            <a:ext cx="54579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4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C8F0"/>
                </a:solidFill>
                <a:latin typeface="Open Sans"/>
                <a:ea typeface="Open Sans"/>
                <a:cs typeface="Open Sans"/>
                <a:sym typeface="Open Sans"/>
              </a:rPr>
              <a:t>Feel free to raise your emoji hand</a:t>
            </a:r>
            <a:r>
              <a:rPr lang="en" sz="1200">
                <a:solidFill>
                  <a:srgbClr val="FFC8F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0" lang="en" sz="1200" u="none" cap="none" strike="noStrike">
                <a:solidFill>
                  <a:srgbClr val="FFC8F0"/>
                </a:solidFill>
                <a:latin typeface="Open Sans"/>
                <a:ea typeface="Open Sans"/>
                <a:cs typeface="Open Sans"/>
                <a:sym typeface="Open Sans"/>
              </a:rPr>
              <a:t>or type into the chat.</a:t>
            </a:r>
            <a:endParaRPr i="0" sz="1238" u="none" cap="none" strike="noStrike">
              <a:solidFill>
                <a:srgbClr val="FFC8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9" name="Google Shape;419;p46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3325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/>
          <p:nvPr/>
        </p:nvSpPr>
        <p:spPr>
          <a:xfrm>
            <a:off x="1281150" y="2076450"/>
            <a:ext cx="65817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A9F696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Analyze!</a:t>
            </a:r>
            <a:endParaRPr sz="3800">
              <a:solidFill>
                <a:srgbClr val="A9F696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426" name="Google Shape;426;p47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8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8"/>
          <p:cNvSpPr/>
          <p:nvPr/>
        </p:nvSpPr>
        <p:spPr>
          <a:xfrm>
            <a:off x="414450" y="364725"/>
            <a:ext cx="84039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Determining the target demographic</a:t>
            </a:r>
            <a:endParaRPr b="1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48"/>
          <p:cNvSpPr/>
          <p:nvPr/>
        </p:nvSpPr>
        <p:spPr>
          <a:xfrm>
            <a:off x="414450" y="634450"/>
            <a:ext cx="718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Which segments have higher prevalence?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435" name="Google Shape;435;p48"/>
          <p:cNvSpPr txBox="1"/>
          <p:nvPr/>
        </p:nvSpPr>
        <p:spPr>
          <a:xfrm>
            <a:off x="3136650" y="4028600"/>
            <a:ext cx="568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erif Pro"/>
                <a:ea typeface="Source Serif Pro"/>
                <a:cs typeface="Source Serif Pro"/>
                <a:sym typeface="Source Serif Pro"/>
              </a:rPr>
              <a:t>to Tableau! 🚀</a:t>
            </a:r>
            <a:endParaRPr sz="24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9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9"/>
          <p:cNvSpPr/>
          <p:nvPr/>
        </p:nvSpPr>
        <p:spPr>
          <a:xfrm>
            <a:off x="414450" y="364725"/>
            <a:ext cx="84039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Which segments have higher prevalence?</a:t>
            </a:r>
            <a:endParaRPr b="1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49"/>
          <p:cNvSpPr/>
          <p:nvPr/>
        </p:nvSpPr>
        <p:spPr>
          <a:xfrm>
            <a:off x="414450" y="634450"/>
            <a:ext cx="718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Adults are the most affected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444" name="Google Shape;444;p49"/>
          <p:cNvSpPr/>
          <p:nvPr/>
        </p:nvSpPr>
        <p:spPr>
          <a:xfrm>
            <a:off x="414450" y="1343575"/>
            <a:ext cx="78033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Higher both in percent and number of people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5" name="Google Shape;44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654" y="1688875"/>
            <a:ext cx="6134695" cy="289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0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0"/>
          <p:cNvSpPr/>
          <p:nvPr/>
        </p:nvSpPr>
        <p:spPr>
          <a:xfrm>
            <a:off x="414450" y="364725"/>
            <a:ext cx="84039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Which segments have higher prevalence?</a:t>
            </a:r>
            <a:endParaRPr b="1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" name="Google Shape;453;p50"/>
          <p:cNvSpPr/>
          <p:nvPr/>
        </p:nvSpPr>
        <p:spPr>
          <a:xfrm>
            <a:off x="414450" y="634450"/>
            <a:ext cx="718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Female in adulthood but male in youth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025" y="1353450"/>
            <a:ext cx="6540749" cy="37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51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1"/>
          <p:cNvSpPr/>
          <p:nvPr/>
        </p:nvSpPr>
        <p:spPr>
          <a:xfrm>
            <a:off x="414450" y="364725"/>
            <a:ext cx="84039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Which segments have higher prevalence?</a:t>
            </a:r>
            <a:endParaRPr b="1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" name="Google Shape;462;p51"/>
          <p:cNvSpPr/>
          <p:nvPr/>
        </p:nvSpPr>
        <p:spPr>
          <a:xfrm>
            <a:off x="414450" y="634450"/>
            <a:ext cx="840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Western Europe, Middle East, parts of Americas 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463" name="Google Shape;46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9000" y="1288794"/>
            <a:ext cx="7675000" cy="3854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2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2"/>
          <p:cNvSpPr/>
          <p:nvPr/>
        </p:nvSpPr>
        <p:spPr>
          <a:xfrm>
            <a:off x="414450" y="634450"/>
            <a:ext cx="86874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82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Allocating marketing budget for the campaign</a:t>
            </a:r>
            <a:endParaRPr sz="28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471" name="Google Shape;471;p52"/>
          <p:cNvSpPr/>
          <p:nvPr/>
        </p:nvSpPr>
        <p:spPr>
          <a:xfrm>
            <a:off x="414450" y="366553"/>
            <a:ext cx="37116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Business Question</a:t>
            </a:r>
            <a:endParaRPr b="1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2" name="Google Shape;47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00" y="1015125"/>
            <a:ext cx="6073550" cy="42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2"/>
          <p:cNvSpPr/>
          <p:nvPr/>
        </p:nvSpPr>
        <p:spPr>
          <a:xfrm>
            <a:off x="2508202" y="1764065"/>
            <a:ext cx="880500" cy="24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2"/>
          <p:cNvSpPr/>
          <p:nvPr/>
        </p:nvSpPr>
        <p:spPr>
          <a:xfrm>
            <a:off x="2588666" y="3072473"/>
            <a:ext cx="2961300" cy="132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2"/>
          <p:cNvSpPr/>
          <p:nvPr/>
        </p:nvSpPr>
        <p:spPr>
          <a:xfrm>
            <a:off x="2139000" y="2951925"/>
            <a:ext cx="484800" cy="145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2"/>
          <p:cNvSpPr/>
          <p:nvPr/>
        </p:nvSpPr>
        <p:spPr>
          <a:xfrm>
            <a:off x="2666075" y="3927800"/>
            <a:ext cx="28065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 Light"/>
                <a:ea typeface="Barlow Light"/>
                <a:cs typeface="Barlow Light"/>
                <a:sym typeface="Barlow Light"/>
              </a:rPr>
              <a:t>Thanks, Marcus! This is on the right track, but we need a more granular budget plan. How much of our budget should we be spending on each segment?</a:t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77" name="Google Shape;477;p52"/>
          <p:cNvSpPr/>
          <p:nvPr/>
        </p:nvSpPr>
        <p:spPr>
          <a:xfrm>
            <a:off x="5888925" y="1416325"/>
            <a:ext cx="2666100" cy="34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314325" rotWithShape="0" algn="bl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" name="Google Shape;478;p52"/>
          <p:cNvSpPr txBox="1"/>
          <p:nvPr/>
        </p:nvSpPr>
        <p:spPr>
          <a:xfrm>
            <a:off x="2584400" y="1800525"/>
            <a:ext cx="2034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823"/>
              </a:spcBef>
              <a:spcAft>
                <a:spcPts val="0"/>
              </a:spcAft>
              <a:buNone/>
            </a:pPr>
            <a:r>
              <a:rPr b="1" lang="en" sz="1100">
                <a:latin typeface="Barlow"/>
                <a:ea typeface="Barlow"/>
                <a:cs typeface="Barlow"/>
                <a:sym typeface="Barlow"/>
              </a:rPr>
              <a:t>Jasmine Carter</a:t>
            </a:r>
            <a:endParaRPr b="1" sz="11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9" name="Google Shape;479;p52"/>
          <p:cNvSpPr/>
          <p:nvPr/>
        </p:nvSpPr>
        <p:spPr>
          <a:xfrm>
            <a:off x="529250" y="1718025"/>
            <a:ext cx="991500" cy="334200"/>
          </a:xfrm>
          <a:prstGeom prst="rect">
            <a:avLst/>
          </a:prstGeom>
          <a:solidFill>
            <a:srgbClr val="4409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2"/>
          <p:cNvSpPr txBox="1"/>
          <p:nvPr/>
        </p:nvSpPr>
        <p:spPr>
          <a:xfrm>
            <a:off x="529250" y="1808175"/>
            <a:ext cx="1075800" cy="153900"/>
          </a:xfrm>
          <a:prstGeom prst="rect">
            <a:avLst/>
          </a:prstGeom>
          <a:solidFill>
            <a:srgbClr val="44094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823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WHO Internal</a:t>
            </a:r>
            <a:endParaRPr b="1" sz="1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81" name="Google Shape;481;p52"/>
          <p:cNvPicPr preferRelativeResize="0"/>
          <p:nvPr/>
        </p:nvPicPr>
        <p:blipFill rotWithShape="1">
          <a:blip r:embed="rId5">
            <a:alphaModFix/>
          </a:blip>
          <a:srcRect b="19967" l="0" r="0" t="0"/>
          <a:stretch/>
        </p:blipFill>
        <p:spPr>
          <a:xfrm>
            <a:off x="2232000" y="1746000"/>
            <a:ext cx="270000" cy="270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2" name="Google Shape;482;p52"/>
          <p:cNvPicPr preferRelativeResize="0"/>
          <p:nvPr/>
        </p:nvPicPr>
        <p:blipFill rotWithShape="1">
          <a:blip r:embed="rId6">
            <a:alphaModFix/>
          </a:blip>
          <a:srcRect b="20257" l="0" r="0" t="20251"/>
          <a:stretch/>
        </p:blipFill>
        <p:spPr>
          <a:xfrm>
            <a:off x="5319650" y="1452775"/>
            <a:ext cx="189600" cy="169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3" name="Google Shape;483;p52"/>
          <p:cNvPicPr preferRelativeResize="0"/>
          <p:nvPr/>
        </p:nvPicPr>
        <p:blipFill rotWithShape="1">
          <a:blip r:embed="rId7">
            <a:alphaModFix/>
          </a:blip>
          <a:srcRect b="20257" l="0" r="0" t="20251"/>
          <a:stretch/>
        </p:blipFill>
        <p:spPr>
          <a:xfrm>
            <a:off x="589475" y="2708425"/>
            <a:ext cx="189600" cy="169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84" name="Google Shape;484;p52"/>
          <p:cNvSpPr/>
          <p:nvPr/>
        </p:nvSpPr>
        <p:spPr>
          <a:xfrm>
            <a:off x="538325" y="3078325"/>
            <a:ext cx="1075800" cy="242100"/>
          </a:xfrm>
          <a:prstGeom prst="rect">
            <a:avLst/>
          </a:prstGeom>
          <a:solidFill>
            <a:srgbClr val="4409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2"/>
          <p:cNvSpPr/>
          <p:nvPr/>
        </p:nvSpPr>
        <p:spPr>
          <a:xfrm>
            <a:off x="779675" y="2709725"/>
            <a:ext cx="1075800" cy="168000"/>
          </a:xfrm>
          <a:prstGeom prst="rect">
            <a:avLst/>
          </a:prstGeom>
          <a:solidFill>
            <a:srgbClr val="4409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2"/>
          <p:cNvSpPr txBox="1"/>
          <p:nvPr/>
        </p:nvSpPr>
        <p:spPr>
          <a:xfrm>
            <a:off x="855275" y="2739175"/>
            <a:ext cx="1236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Marcus Patel (You)</a:t>
            </a:r>
            <a:endParaRPr sz="7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7" name="Google Shape;487;p52"/>
          <p:cNvSpPr/>
          <p:nvPr/>
        </p:nvSpPr>
        <p:spPr>
          <a:xfrm>
            <a:off x="778875" y="2893025"/>
            <a:ext cx="1236000" cy="153900"/>
          </a:xfrm>
          <a:prstGeom prst="rect">
            <a:avLst/>
          </a:prstGeom>
          <a:solidFill>
            <a:srgbClr val="004C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2"/>
          <p:cNvSpPr txBox="1"/>
          <p:nvPr/>
        </p:nvSpPr>
        <p:spPr>
          <a:xfrm>
            <a:off x="860713" y="2924175"/>
            <a:ext cx="1236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Jasmine Carter</a:t>
            </a:r>
            <a:endParaRPr sz="7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9" name="Google Shape;489;p52"/>
          <p:cNvSpPr txBox="1"/>
          <p:nvPr/>
        </p:nvSpPr>
        <p:spPr>
          <a:xfrm>
            <a:off x="6041925" y="2351425"/>
            <a:ext cx="2250600" cy="19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It’s often a good idea to send some initial insights partway through an analysis to get some feedback.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If it turns out that our stakeholder had something else they wanted, we still have time to iterate!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Looks like Jasmine had </a:t>
            </a: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something</a:t>
            </a: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 more specific in mind.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90" name="Google Shape;490;p52"/>
          <p:cNvSpPr/>
          <p:nvPr/>
        </p:nvSpPr>
        <p:spPr>
          <a:xfrm>
            <a:off x="6035750" y="1637825"/>
            <a:ext cx="23877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Good work so far! Let’s check in with Jasmine.</a:t>
            </a:r>
            <a:endParaRPr b="1" sz="1200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1" name="Google Shape;491;p52"/>
          <p:cNvPicPr preferRelativeResize="0"/>
          <p:nvPr/>
        </p:nvPicPr>
        <p:blipFill rotWithShape="1">
          <a:blip r:embed="rId5">
            <a:alphaModFix/>
          </a:blip>
          <a:srcRect b="20108" l="0" r="0" t="0"/>
          <a:stretch/>
        </p:blipFill>
        <p:spPr>
          <a:xfrm>
            <a:off x="2210100" y="3736524"/>
            <a:ext cx="342600" cy="342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92" name="Google Shape;492;p52"/>
          <p:cNvPicPr preferRelativeResize="0"/>
          <p:nvPr/>
        </p:nvPicPr>
        <p:blipFill rotWithShape="1">
          <a:blip r:embed="rId5">
            <a:alphaModFix/>
          </a:blip>
          <a:srcRect b="28576" l="0" r="0" t="0"/>
          <a:stretch/>
        </p:blipFill>
        <p:spPr>
          <a:xfrm>
            <a:off x="589475" y="2893376"/>
            <a:ext cx="189600" cy="169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3" name="Google Shape;493;p52"/>
          <p:cNvSpPr txBox="1"/>
          <p:nvPr/>
        </p:nvSpPr>
        <p:spPr>
          <a:xfrm>
            <a:off x="860400" y="3114000"/>
            <a:ext cx="1236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Emily Rivera</a:t>
            </a:r>
            <a:endParaRPr sz="7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94" name="Google Shape;494;p52"/>
          <p:cNvPicPr preferRelativeResize="0"/>
          <p:nvPr/>
        </p:nvPicPr>
        <p:blipFill rotWithShape="1">
          <a:blip r:embed="rId8">
            <a:alphaModFix/>
          </a:blip>
          <a:srcRect b="30726" l="29699" r="29699" t="14966"/>
          <a:stretch/>
        </p:blipFill>
        <p:spPr>
          <a:xfrm>
            <a:off x="589475" y="3081600"/>
            <a:ext cx="189600" cy="169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95" name="Google Shape;495;p52"/>
          <p:cNvPicPr preferRelativeResize="0"/>
          <p:nvPr/>
        </p:nvPicPr>
        <p:blipFill rotWithShape="1">
          <a:blip r:embed="rId7">
            <a:alphaModFix/>
          </a:blip>
          <a:srcRect b="16724" l="0" r="0" t="16724"/>
          <a:stretch/>
        </p:blipFill>
        <p:spPr>
          <a:xfrm>
            <a:off x="2210100" y="2241724"/>
            <a:ext cx="342600" cy="342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6" name="Google Shape;496;p52"/>
          <p:cNvSpPr txBox="1"/>
          <p:nvPr/>
        </p:nvSpPr>
        <p:spPr>
          <a:xfrm>
            <a:off x="2666400" y="3746825"/>
            <a:ext cx="203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823"/>
              </a:spcBef>
              <a:spcAft>
                <a:spcPts val="0"/>
              </a:spcAft>
              <a:buNone/>
            </a:pPr>
            <a:r>
              <a:rPr b="1" lang="en" sz="900">
                <a:latin typeface="Barlow"/>
                <a:ea typeface="Barlow"/>
                <a:cs typeface="Barlow"/>
                <a:sym typeface="Barlow"/>
              </a:rPr>
              <a:t>Jasmine Carter</a:t>
            </a:r>
            <a:endParaRPr b="1" sz="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7" name="Google Shape;497;p52"/>
          <p:cNvSpPr txBox="1"/>
          <p:nvPr/>
        </p:nvSpPr>
        <p:spPr>
          <a:xfrm>
            <a:off x="2666400" y="2254338"/>
            <a:ext cx="203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823"/>
              </a:spcBef>
              <a:spcAft>
                <a:spcPts val="0"/>
              </a:spcAft>
              <a:buNone/>
            </a:pPr>
            <a:r>
              <a:rPr b="1" lang="en" sz="900">
                <a:latin typeface="Barlow"/>
                <a:ea typeface="Barlow"/>
                <a:cs typeface="Barlow"/>
                <a:sym typeface="Barlow"/>
              </a:rPr>
              <a:t>Marcus Patel</a:t>
            </a:r>
            <a:endParaRPr b="1" sz="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8" name="Google Shape;498;p52"/>
          <p:cNvSpPr/>
          <p:nvPr/>
        </p:nvSpPr>
        <p:spPr>
          <a:xfrm>
            <a:off x="2666075" y="2465725"/>
            <a:ext cx="28065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 Light"/>
                <a:ea typeface="Barlow Light"/>
                <a:cs typeface="Barlow Light"/>
                <a:sym typeface="Barlow Light"/>
              </a:rPr>
              <a:t>Here are a couple of quick insights. I used data on the prevalence of mental disorders in different countries. </a:t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 Light"/>
                <a:ea typeface="Barlow Light"/>
                <a:cs typeface="Barlow Light"/>
                <a:sym typeface="Barlow Light"/>
              </a:rPr>
              <a:t>The most affected segments are:</a:t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• Adults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• </a:t>
            </a: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Female in adulthood but male in youth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• Western Europe, Middle East, parts of Americas</a:t>
            </a:r>
            <a:endParaRPr b="1"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99" name="Google Shape;499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66399" y="3339950"/>
            <a:ext cx="484798" cy="2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93790" y="3339951"/>
            <a:ext cx="394594" cy="22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30975" y="3339950"/>
            <a:ext cx="455263" cy="2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2D4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3"/>
          <p:cNvSpPr/>
          <p:nvPr/>
        </p:nvSpPr>
        <p:spPr>
          <a:xfrm>
            <a:off x="1726517" y="1883650"/>
            <a:ext cx="56928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C8F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What questions do you have?</a:t>
            </a:r>
            <a:endParaRPr sz="2700">
              <a:solidFill>
                <a:srgbClr val="FFC8F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508" name="Google Shape;508;p53"/>
          <p:cNvSpPr/>
          <p:nvPr/>
        </p:nvSpPr>
        <p:spPr>
          <a:xfrm>
            <a:off x="1724675" y="2367450"/>
            <a:ext cx="54579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4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C8F0"/>
                </a:solidFill>
                <a:latin typeface="Open Sans"/>
                <a:ea typeface="Open Sans"/>
                <a:cs typeface="Open Sans"/>
                <a:sym typeface="Open Sans"/>
              </a:rPr>
              <a:t>Feel free to raise your emoji hand</a:t>
            </a:r>
            <a:r>
              <a:rPr lang="en" sz="1200">
                <a:solidFill>
                  <a:srgbClr val="FFC8F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0" lang="en" sz="1200" u="none" cap="none" strike="noStrike">
                <a:solidFill>
                  <a:srgbClr val="FFC8F0"/>
                </a:solidFill>
                <a:latin typeface="Open Sans"/>
                <a:ea typeface="Open Sans"/>
                <a:cs typeface="Open Sans"/>
                <a:sym typeface="Open Sans"/>
              </a:rPr>
              <a:t>or type into the chat.</a:t>
            </a:r>
            <a:endParaRPr i="0" sz="1238" u="none" cap="none" strike="noStrike">
              <a:solidFill>
                <a:srgbClr val="FFC8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9" name="Google Shape;509;p53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3325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/>
          <p:nvPr/>
        </p:nvSpPr>
        <p:spPr>
          <a:xfrm>
            <a:off x="630112" y="610075"/>
            <a:ext cx="247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A9F696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Wrap-up</a:t>
            </a:r>
            <a:endParaRPr sz="3200" u="none" cap="none" strike="noStrike">
              <a:solidFill>
                <a:srgbClr val="A9F696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516" name="Google Shape;516;p54"/>
          <p:cNvSpPr/>
          <p:nvPr/>
        </p:nvSpPr>
        <p:spPr>
          <a:xfrm>
            <a:off x="630100" y="1600675"/>
            <a:ext cx="3923700" cy="18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90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•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We’ll continue with this analysis on Wednesday.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0" marL="1905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•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Campus material is live and available 24/7.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0" marL="1905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•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 Chat Bubble as much as you need!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0" marL="1905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Open Sans"/>
              <a:buChar char="•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Reach out w/ questions via Slack.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7" name="Google Shape;517;p54"/>
          <p:cNvPicPr preferRelativeResize="0"/>
          <p:nvPr/>
        </p:nvPicPr>
        <p:blipFill rotWithShape="1">
          <a:blip r:embed="rId3">
            <a:alphaModFix/>
          </a:blip>
          <a:srcRect b="0" l="11790" r="27025" t="0"/>
          <a:stretch/>
        </p:blipFill>
        <p:spPr>
          <a:xfrm>
            <a:off x="5201467" y="857356"/>
            <a:ext cx="3266285" cy="3537157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4"/>
          <p:cNvSpPr/>
          <p:nvPr/>
        </p:nvSpPr>
        <p:spPr>
          <a:xfrm>
            <a:off x="5109750" y="768700"/>
            <a:ext cx="819900" cy="705000"/>
          </a:xfrm>
          <a:prstGeom prst="rect">
            <a:avLst/>
          </a:prstGeom>
          <a:solidFill>
            <a:srgbClr val="1933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4"/>
          <p:cNvSpPr/>
          <p:nvPr/>
        </p:nvSpPr>
        <p:spPr>
          <a:xfrm>
            <a:off x="7674142" y="3731569"/>
            <a:ext cx="819900" cy="705000"/>
          </a:xfrm>
          <a:prstGeom prst="rect">
            <a:avLst/>
          </a:prstGeom>
          <a:solidFill>
            <a:srgbClr val="1933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54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9"/>
          <p:cNvCxnSpPr/>
          <p:nvPr/>
        </p:nvCxnSpPr>
        <p:spPr>
          <a:xfrm>
            <a:off x="5522276" y="1636390"/>
            <a:ext cx="2799300" cy="0"/>
          </a:xfrm>
          <a:prstGeom prst="straightConnector1">
            <a:avLst/>
          </a:prstGeom>
          <a:solidFill>
            <a:srgbClr val="009B50"/>
          </a:solidFill>
          <a:ln cap="flat" cmpd="sng" w="9525">
            <a:solidFill>
              <a:srgbClr val="19332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9"/>
          <p:cNvCxnSpPr/>
          <p:nvPr/>
        </p:nvCxnSpPr>
        <p:spPr>
          <a:xfrm>
            <a:off x="5522276" y="2172510"/>
            <a:ext cx="2799300" cy="0"/>
          </a:xfrm>
          <a:prstGeom prst="straightConnector1">
            <a:avLst/>
          </a:prstGeom>
          <a:solidFill>
            <a:srgbClr val="009B50"/>
          </a:solidFill>
          <a:ln cap="flat" cmpd="sng" w="9525">
            <a:solidFill>
              <a:srgbClr val="19332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" name="Google Shape;91;p19"/>
          <p:cNvCxnSpPr/>
          <p:nvPr/>
        </p:nvCxnSpPr>
        <p:spPr>
          <a:xfrm>
            <a:off x="5522276" y="2714962"/>
            <a:ext cx="2799300" cy="0"/>
          </a:xfrm>
          <a:prstGeom prst="straightConnector1">
            <a:avLst/>
          </a:prstGeom>
          <a:solidFill>
            <a:srgbClr val="009B50"/>
          </a:solidFill>
          <a:ln cap="flat" cmpd="sng" w="9525">
            <a:solidFill>
              <a:srgbClr val="19332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19"/>
          <p:cNvSpPr/>
          <p:nvPr/>
        </p:nvSpPr>
        <p:spPr>
          <a:xfrm>
            <a:off x="5524925" y="1265475"/>
            <a:ext cx="2356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Intro &amp; Setup</a:t>
            </a:r>
            <a:endParaRPr i="0" sz="1350" u="none" cap="none" strike="noStrike"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9"/>
          <p:cNvSpPr/>
          <p:nvPr/>
        </p:nvSpPr>
        <p:spPr>
          <a:xfrm>
            <a:off x="5524927" y="1800925"/>
            <a:ext cx="2131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Dataset Background</a:t>
            </a:r>
            <a:endParaRPr i="0" sz="1350" u="none" cap="none" strike="noStrike"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5524913" y="2348165"/>
            <a:ext cx="1858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Exploring the Data</a:t>
            </a:r>
            <a:endParaRPr i="0" u="none" cap="none" strike="noStrike"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476362" y="478300"/>
            <a:ext cx="247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3600" u="none" cap="none" strike="noStrike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Today's</a:t>
            </a:r>
            <a:br>
              <a:rPr lang="en" sz="360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r>
              <a:rPr lang="en" sz="3600" u="none" cap="none" strike="noStrike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Agenda</a:t>
            </a:r>
            <a:endParaRPr sz="3600" u="none" cap="none" strike="noStrike">
              <a:solidFill>
                <a:srgbClr val="0000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7807156" y="1265467"/>
            <a:ext cx="514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9B5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b="1" lang="en" sz="900">
                <a:solidFill>
                  <a:srgbClr val="009B50"/>
                </a:solidFill>
                <a:latin typeface="Open Sans"/>
                <a:ea typeface="Open Sans"/>
                <a:cs typeface="Open Sans"/>
                <a:sym typeface="Open Sans"/>
              </a:rPr>
              <a:t> min</a:t>
            </a:r>
            <a:endParaRPr i="0" sz="135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6999287" y="1801586"/>
            <a:ext cx="13227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9B50"/>
                </a:solidFill>
                <a:latin typeface="Open Sans"/>
                <a:ea typeface="Open Sans"/>
                <a:cs typeface="Open Sans"/>
                <a:sym typeface="Open Sans"/>
              </a:rPr>
              <a:t>5 min</a:t>
            </a:r>
            <a:endParaRPr i="0" sz="135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6999287" y="2348016"/>
            <a:ext cx="13227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9B5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b="1" lang="en" sz="900">
                <a:solidFill>
                  <a:srgbClr val="009B50"/>
                </a:solidFill>
                <a:latin typeface="Open Sans"/>
                <a:ea typeface="Open Sans"/>
                <a:cs typeface="Open Sans"/>
                <a:sym typeface="Open Sans"/>
              </a:rPr>
              <a:t> min</a:t>
            </a:r>
            <a:endParaRPr i="0" sz="135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9" name="Google Shape;99;p19"/>
          <p:cNvCxnSpPr/>
          <p:nvPr/>
        </p:nvCxnSpPr>
        <p:spPr>
          <a:xfrm>
            <a:off x="5522076" y="3257412"/>
            <a:ext cx="2799300" cy="0"/>
          </a:xfrm>
          <a:prstGeom prst="straightConnector1">
            <a:avLst/>
          </a:prstGeom>
          <a:solidFill>
            <a:srgbClr val="009B50"/>
          </a:solidFill>
          <a:ln cap="flat" cmpd="sng" w="9525">
            <a:solidFill>
              <a:srgbClr val="19332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19"/>
          <p:cNvSpPr/>
          <p:nvPr/>
        </p:nvSpPr>
        <p:spPr>
          <a:xfrm>
            <a:off x="5524713" y="2890615"/>
            <a:ext cx="1858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Set the Goal</a:t>
            </a:r>
            <a:endParaRPr i="0" u="none" cap="none" strike="noStrike"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6999087" y="2890466"/>
            <a:ext cx="13227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9B50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r>
              <a:rPr b="1" lang="en" sz="900">
                <a:solidFill>
                  <a:srgbClr val="009B50"/>
                </a:solidFill>
                <a:latin typeface="Open Sans"/>
                <a:ea typeface="Open Sans"/>
                <a:cs typeface="Open Sans"/>
                <a:sym typeface="Open Sans"/>
              </a:rPr>
              <a:t> min</a:t>
            </a:r>
            <a:endParaRPr i="0" sz="135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2" name="Google Shape;102;p19"/>
          <p:cNvCxnSpPr/>
          <p:nvPr/>
        </p:nvCxnSpPr>
        <p:spPr>
          <a:xfrm>
            <a:off x="5522076" y="3800012"/>
            <a:ext cx="2799300" cy="0"/>
          </a:xfrm>
          <a:prstGeom prst="straightConnector1">
            <a:avLst/>
          </a:prstGeom>
          <a:solidFill>
            <a:srgbClr val="009B50"/>
          </a:solidFill>
          <a:ln cap="flat" cmpd="sng" w="9525">
            <a:solidFill>
              <a:srgbClr val="19332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19"/>
          <p:cNvSpPr/>
          <p:nvPr/>
        </p:nvSpPr>
        <p:spPr>
          <a:xfrm>
            <a:off x="5524713" y="3433215"/>
            <a:ext cx="1858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Analyze!</a:t>
            </a:r>
            <a:endParaRPr i="0" u="none" cap="none" strike="noStrike"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6999087" y="3433066"/>
            <a:ext cx="13227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9B50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  <a:r>
              <a:rPr b="1" lang="en" sz="900">
                <a:solidFill>
                  <a:srgbClr val="009B50"/>
                </a:solidFill>
                <a:latin typeface="Open Sans"/>
                <a:ea typeface="Open Sans"/>
                <a:cs typeface="Open Sans"/>
                <a:sym typeface="Open Sans"/>
              </a:rPr>
              <a:t> min</a:t>
            </a:r>
            <a:endParaRPr i="0" sz="135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5" name="Google Shape;105;p19"/>
          <p:cNvCxnSpPr/>
          <p:nvPr/>
        </p:nvCxnSpPr>
        <p:spPr>
          <a:xfrm>
            <a:off x="5522076" y="4310812"/>
            <a:ext cx="2799300" cy="0"/>
          </a:xfrm>
          <a:prstGeom prst="straightConnector1">
            <a:avLst/>
          </a:prstGeom>
          <a:solidFill>
            <a:srgbClr val="009B50"/>
          </a:solidFill>
          <a:ln cap="flat" cmpd="sng" w="9525">
            <a:solidFill>
              <a:srgbClr val="19332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19"/>
          <p:cNvSpPr/>
          <p:nvPr/>
        </p:nvSpPr>
        <p:spPr>
          <a:xfrm>
            <a:off x="5524713" y="3944015"/>
            <a:ext cx="1858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Wrap-up</a:t>
            </a:r>
            <a:endParaRPr i="0" u="none" cap="none" strike="noStrike"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6999087" y="3943866"/>
            <a:ext cx="13227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9B50"/>
                </a:solidFill>
                <a:latin typeface="Open Sans"/>
                <a:ea typeface="Open Sans"/>
                <a:cs typeface="Open Sans"/>
                <a:sym typeface="Open Sans"/>
              </a:rPr>
              <a:t>5 min</a:t>
            </a:r>
            <a:endParaRPr i="0" sz="135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5"/>
          <p:cNvSpPr/>
          <p:nvPr/>
        </p:nvSpPr>
        <p:spPr>
          <a:xfrm>
            <a:off x="2728638" y="2520050"/>
            <a:ext cx="1620300" cy="17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5"/>
          <p:cNvSpPr txBox="1"/>
          <p:nvPr/>
        </p:nvSpPr>
        <p:spPr>
          <a:xfrm>
            <a:off x="720425" y="3320875"/>
            <a:ext cx="150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Week 1</a:t>
            </a:r>
            <a:endParaRPr i="1"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Key Messages &amp; Social Media</a:t>
            </a:r>
            <a:endParaRPr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528" name="Google Shape;528;p55"/>
          <p:cNvSpPr/>
          <p:nvPr/>
        </p:nvSpPr>
        <p:spPr>
          <a:xfrm>
            <a:off x="2137500" y="537829"/>
            <a:ext cx="4869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DA105 Business Case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529" name="Google Shape;529;p55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402" y="1423925"/>
            <a:ext cx="2209198" cy="6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6825" y="2699152"/>
            <a:ext cx="509600" cy="5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3992" y="2699161"/>
            <a:ext cx="509600" cy="5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0408" y="2699150"/>
            <a:ext cx="509600" cy="5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7575" y="2699150"/>
            <a:ext cx="509600" cy="5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5"/>
          <p:cNvSpPr txBox="1"/>
          <p:nvPr/>
        </p:nvSpPr>
        <p:spPr>
          <a:xfrm>
            <a:off x="2786851" y="3320875"/>
            <a:ext cx="150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Week 2</a:t>
            </a:r>
            <a:endParaRPr i="1"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Marketing Budget Analysis</a:t>
            </a:r>
            <a:endParaRPr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536" name="Google Shape;536;p55"/>
          <p:cNvSpPr txBox="1"/>
          <p:nvPr/>
        </p:nvSpPr>
        <p:spPr>
          <a:xfrm>
            <a:off x="4930059" y="3320875"/>
            <a:ext cx="135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Week 3</a:t>
            </a:r>
            <a:endParaRPr i="1"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Donor Presentation</a:t>
            </a:r>
            <a:endParaRPr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537" name="Google Shape;537;p55"/>
          <p:cNvSpPr txBox="1"/>
          <p:nvPr/>
        </p:nvSpPr>
        <p:spPr>
          <a:xfrm>
            <a:off x="6996476" y="3320875"/>
            <a:ext cx="135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Week 3</a:t>
            </a:r>
            <a:endParaRPr i="1"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Dashboard &amp; Infographic</a:t>
            </a:r>
            <a:endParaRPr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cxnSp>
        <p:nvCxnSpPr>
          <p:cNvPr id="538" name="Google Shape;538;p55"/>
          <p:cNvCxnSpPr/>
          <p:nvPr/>
        </p:nvCxnSpPr>
        <p:spPr>
          <a:xfrm>
            <a:off x="757600" y="1762100"/>
            <a:ext cx="2479200" cy="0"/>
          </a:xfrm>
          <a:prstGeom prst="straightConnector1">
            <a:avLst/>
          </a:prstGeom>
          <a:noFill/>
          <a:ln cap="flat" cmpd="sng" w="19050">
            <a:solidFill>
              <a:srgbClr val="009ED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55"/>
          <p:cNvCxnSpPr/>
          <p:nvPr/>
        </p:nvCxnSpPr>
        <p:spPr>
          <a:xfrm>
            <a:off x="6006175" y="1762100"/>
            <a:ext cx="2479200" cy="0"/>
          </a:xfrm>
          <a:prstGeom prst="straightConnector1">
            <a:avLst/>
          </a:prstGeom>
          <a:noFill/>
          <a:ln cap="flat" cmpd="sng" w="19050">
            <a:solidFill>
              <a:srgbClr val="009E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0" name="Google Shape;540;p55"/>
          <p:cNvSpPr txBox="1"/>
          <p:nvPr/>
        </p:nvSpPr>
        <p:spPr>
          <a:xfrm>
            <a:off x="1590150" y="4441663"/>
            <a:ext cx="596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Source Serif Pro"/>
                <a:ea typeface="Source Serif Pro"/>
                <a:cs typeface="Source Serif Pro"/>
                <a:sym typeface="Source Serif Pro"/>
              </a:rPr>
              <a:t>Wednesday</a:t>
            </a:r>
            <a:r>
              <a:rPr i="1" lang="en" sz="1700">
                <a:latin typeface="Source Serif Pro"/>
                <a:ea typeface="Source Serif Pro"/>
                <a:cs typeface="Source Serif Pro"/>
                <a:sym typeface="Source Serif Pro"/>
              </a:rPr>
              <a:t>’s topic: Marketing Budget Analysis (Part II)</a:t>
            </a:r>
            <a:endParaRPr i="1" sz="17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3325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6"/>
          <p:cNvSpPr/>
          <p:nvPr/>
        </p:nvSpPr>
        <p:spPr>
          <a:xfrm>
            <a:off x="3309213" y="1902425"/>
            <a:ext cx="25266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A9F696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Thank You</a:t>
            </a:r>
            <a:endParaRPr sz="3600">
              <a:solidFill>
                <a:srgbClr val="A9F696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547" name="Google Shape;547;p56"/>
          <p:cNvSpPr/>
          <p:nvPr/>
        </p:nvSpPr>
        <p:spPr>
          <a:xfrm>
            <a:off x="3308188" y="2494025"/>
            <a:ext cx="2367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4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And Keep Practicing!</a:t>
            </a:r>
            <a:endParaRPr i="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8" name="Google Shape;548;p56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3325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1281150" y="2076450"/>
            <a:ext cx="65817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A9F696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Intro</a:t>
            </a:r>
            <a:endParaRPr sz="3800">
              <a:solidFill>
                <a:srgbClr val="A9F696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2728638" y="2520050"/>
            <a:ext cx="1620300" cy="17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/>
        </p:nvSpPr>
        <p:spPr>
          <a:xfrm>
            <a:off x="720425" y="3320875"/>
            <a:ext cx="150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Week 1</a:t>
            </a:r>
            <a:endParaRPr i="1"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Key Messages &amp; Social Media</a:t>
            </a:r>
            <a:endParaRPr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2137500" y="537829"/>
            <a:ext cx="4869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DA105 Business Case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402" y="1423925"/>
            <a:ext cx="2209198" cy="6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6825" y="2699152"/>
            <a:ext cx="509600" cy="5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3992" y="2699161"/>
            <a:ext cx="509600" cy="5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0408" y="2699150"/>
            <a:ext cx="509600" cy="5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7575" y="2699150"/>
            <a:ext cx="509600" cy="5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2786851" y="3320875"/>
            <a:ext cx="150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Week 2</a:t>
            </a:r>
            <a:endParaRPr i="1"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Marketing Budget Analysis</a:t>
            </a:r>
            <a:endParaRPr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4930059" y="3320875"/>
            <a:ext cx="135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Week 3</a:t>
            </a:r>
            <a:endParaRPr i="1"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Donor Presentation</a:t>
            </a:r>
            <a:endParaRPr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6996476" y="3320875"/>
            <a:ext cx="135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Week 3</a:t>
            </a:r>
            <a:endParaRPr i="1"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Dashboard &amp; Infographic</a:t>
            </a:r>
            <a:endParaRPr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cxnSp>
        <p:nvCxnSpPr>
          <p:cNvPr id="132" name="Google Shape;132;p21"/>
          <p:cNvCxnSpPr/>
          <p:nvPr/>
        </p:nvCxnSpPr>
        <p:spPr>
          <a:xfrm>
            <a:off x="757600" y="1762100"/>
            <a:ext cx="2479200" cy="0"/>
          </a:xfrm>
          <a:prstGeom prst="straightConnector1">
            <a:avLst/>
          </a:prstGeom>
          <a:noFill/>
          <a:ln cap="flat" cmpd="sng" w="19050">
            <a:solidFill>
              <a:srgbClr val="009ED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1"/>
          <p:cNvCxnSpPr/>
          <p:nvPr/>
        </p:nvCxnSpPr>
        <p:spPr>
          <a:xfrm>
            <a:off x="6006175" y="1762100"/>
            <a:ext cx="2479200" cy="0"/>
          </a:xfrm>
          <a:prstGeom prst="straightConnector1">
            <a:avLst/>
          </a:prstGeom>
          <a:noFill/>
          <a:ln cap="flat" cmpd="sng" w="19050">
            <a:solidFill>
              <a:srgbClr val="009E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21"/>
          <p:cNvSpPr txBox="1"/>
          <p:nvPr/>
        </p:nvSpPr>
        <p:spPr>
          <a:xfrm>
            <a:off x="1590150" y="4441663"/>
            <a:ext cx="596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Source Serif Pro"/>
                <a:ea typeface="Source Serif Pro"/>
                <a:cs typeface="Source Serif Pro"/>
                <a:sym typeface="Source Serif Pro"/>
              </a:rPr>
              <a:t>Today’s topic: Marketing Budget Analysis (Part I)</a:t>
            </a:r>
            <a:endParaRPr i="1" sz="17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9F9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414450" y="894177"/>
            <a:ext cx="48690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Serif Pro"/>
                <a:ea typeface="Source Serif Pro"/>
                <a:cs typeface="Source Serif Pro"/>
                <a:sym typeface="Source Serif Pro"/>
              </a:rPr>
              <a:t>Communications Associate</a:t>
            </a:r>
            <a:endParaRPr sz="30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Marcus Patel</a:t>
            </a:r>
            <a:endParaRPr sz="30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414446" y="442735"/>
            <a:ext cx="3711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This month you are:</a:t>
            </a:r>
            <a:endParaRPr sz="1800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22"/>
          <p:cNvSpPr/>
          <p:nvPr/>
        </p:nvSpPr>
        <p:spPr>
          <a:xfrm>
            <a:off x="414450" y="2376600"/>
            <a:ext cx="4869000" cy="21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•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Lives in the outskirts of Dublin, Ireland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Open Sans"/>
              <a:buChar char="•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His role originally focused on writing feature stories but switched to data journalism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Open Sans"/>
              <a:buChar char="•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Loves any crossroads of art and science </a:t>
            </a:r>
            <a:b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like data visualization!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500"/>
              <a:buFont typeface="Open Sans"/>
              <a:buChar char="•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Still not over the Game of Thrones series finale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" name="Google Shape;143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9395" l="0" r="0" t="9403"/>
          <a:stretch/>
        </p:blipFill>
        <p:spPr>
          <a:xfrm>
            <a:off x="5892000" y="1054600"/>
            <a:ext cx="2681887" cy="32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5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/>
          <p:nvPr/>
        </p:nvSpPr>
        <p:spPr>
          <a:xfrm>
            <a:off x="5741775" y="894175"/>
            <a:ext cx="709800" cy="812700"/>
          </a:xfrm>
          <a:prstGeom prst="rect">
            <a:avLst/>
          </a:prstGeom>
          <a:solidFill>
            <a:srgbClr val="FFE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8044700" y="3603475"/>
            <a:ext cx="709800" cy="930900"/>
          </a:xfrm>
          <a:prstGeom prst="rect">
            <a:avLst/>
          </a:prstGeom>
          <a:solidFill>
            <a:srgbClr val="FFE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9F9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/>
          <p:nvPr/>
        </p:nvSpPr>
        <p:spPr>
          <a:xfrm>
            <a:off x="414450" y="894177"/>
            <a:ext cx="48690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Serif Pro"/>
                <a:ea typeface="Source Serif Pro"/>
                <a:cs typeface="Source Serif Pro"/>
                <a:sym typeface="Source Serif Pro"/>
              </a:rPr>
              <a:t>Social Media Coordinator</a:t>
            </a:r>
            <a:endParaRPr sz="30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Jasmine Carter</a:t>
            </a:r>
            <a:endParaRPr sz="30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414446" y="442735"/>
            <a:ext cx="3711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Meet your coworker:</a:t>
            </a:r>
            <a:endParaRPr sz="1800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414450" y="2185575"/>
            <a:ext cx="4869000" cy="25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•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Washington, D.C., USA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Open Sans"/>
              <a:buChar char="•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Has a strong intuition for what messages will “stick” with audience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Open Sans"/>
              <a:buChar char="•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Loves painting, and makes the most out of her National Gallery of Art museum membership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Open Sans"/>
              <a:buChar char="•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Can do a perfect </a:t>
            </a:r>
            <a:r>
              <a:rPr i="1" lang="en" sz="1500">
                <a:latin typeface="Open Sans"/>
                <a:ea typeface="Open Sans"/>
                <a:cs typeface="Open Sans"/>
                <a:sym typeface="Open Sans"/>
              </a:rPr>
              <a:t>Spongebob Squarepants*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laugh (it’s eerily spot-on)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* it’s a children’s cartoon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5" name="Google Shape;155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257" l="0" r="0" t="1257"/>
          <a:stretch/>
        </p:blipFill>
        <p:spPr>
          <a:xfrm>
            <a:off x="5892000" y="1054600"/>
            <a:ext cx="2681888" cy="326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5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/>
          <p:nvPr/>
        </p:nvSpPr>
        <p:spPr>
          <a:xfrm>
            <a:off x="5741775" y="894175"/>
            <a:ext cx="709800" cy="812700"/>
          </a:xfrm>
          <a:prstGeom prst="rect">
            <a:avLst/>
          </a:prstGeom>
          <a:solidFill>
            <a:srgbClr val="FFE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8044700" y="3603475"/>
            <a:ext cx="709800" cy="930900"/>
          </a:xfrm>
          <a:prstGeom prst="rect">
            <a:avLst/>
          </a:prstGeom>
          <a:solidFill>
            <a:srgbClr val="FFE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0325" y="4454988"/>
            <a:ext cx="560799" cy="56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/>
          <p:nvPr/>
        </p:nvSpPr>
        <p:spPr>
          <a:xfrm>
            <a:off x="414450" y="634450"/>
            <a:ext cx="86874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Allocating marketing budget for the campaign</a:t>
            </a:r>
            <a:endParaRPr sz="28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414450" y="366553"/>
            <a:ext cx="37116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Business Question</a:t>
            </a:r>
            <a:endParaRPr b="1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00" y="1015125"/>
            <a:ext cx="6073550" cy="42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/>
          <p:nvPr/>
        </p:nvSpPr>
        <p:spPr>
          <a:xfrm>
            <a:off x="2508202" y="1764065"/>
            <a:ext cx="880500" cy="24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2588666" y="3072473"/>
            <a:ext cx="2961300" cy="132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/>
          <p:nvPr/>
        </p:nvSpPr>
        <p:spPr>
          <a:xfrm>
            <a:off x="2139000" y="2951925"/>
            <a:ext cx="484800" cy="145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/>
          <p:nvPr/>
        </p:nvSpPr>
        <p:spPr>
          <a:xfrm>
            <a:off x="2666075" y="2708425"/>
            <a:ext cx="2806500" cy="16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H</a:t>
            </a:r>
            <a:r>
              <a:rPr lang="en" sz="900">
                <a:latin typeface="Barlow Light"/>
                <a:ea typeface="Barlow Light"/>
                <a:cs typeface="Barlow Light"/>
                <a:sym typeface="Barlow Light"/>
              </a:rPr>
              <a:t>ope your week is off to a great start, Marcus! I thought you should know: I went to a Game of Thrones paint-and-sip event on Friday, and the Ballmer peak is not a thing for me painting.🙈</a:t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 Light"/>
                <a:ea typeface="Barlow Light"/>
                <a:cs typeface="Barlow Light"/>
                <a:sym typeface="Barlow Light"/>
              </a:rPr>
              <a:t>Thanks for working hard with me to finish off those edits to the social media posts last week. Let’s keep in close communication for this next step: allocating the budget.</a:t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 Light"/>
                <a:ea typeface="Barlow Light"/>
                <a:cs typeface="Barlow Light"/>
                <a:sym typeface="Barlow Light"/>
              </a:rPr>
              <a:t>Please do some </a:t>
            </a:r>
            <a:r>
              <a:rPr b="1" lang="en" sz="900">
                <a:latin typeface="Barlow"/>
                <a:ea typeface="Barlow"/>
                <a:cs typeface="Barlow"/>
                <a:sym typeface="Barlow"/>
              </a:rPr>
              <a:t>analysis to recommend which demographics we should target</a:t>
            </a:r>
            <a:r>
              <a:rPr lang="en" sz="900">
                <a:latin typeface="Barlow Light"/>
                <a:ea typeface="Barlow Light"/>
                <a:cs typeface="Barlow Light"/>
                <a:sym typeface="Barlow Light"/>
              </a:rPr>
              <a:t>: countries, ages, genders, etc.</a:t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5888925" y="1416325"/>
            <a:ext cx="2666100" cy="34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314325" rotWithShape="0" algn="bl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2584400" y="1800525"/>
            <a:ext cx="2034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823"/>
              </a:spcBef>
              <a:spcAft>
                <a:spcPts val="0"/>
              </a:spcAft>
              <a:buNone/>
            </a:pPr>
            <a:r>
              <a:rPr b="1" lang="en" sz="1100">
                <a:latin typeface="Barlow"/>
                <a:ea typeface="Barlow"/>
                <a:cs typeface="Barlow"/>
                <a:sym typeface="Barlow"/>
              </a:rPr>
              <a:t>Jasmine Carter</a:t>
            </a:r>
            <a:endParaRPr b="1" sz="11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529250" y="1718025"/>
            <a:ext cx="991500" cy="334200"/>
          </a:xfrm>
          <a:prstGeom prst="rect">
            <a:avLst/>
          </a:prstGeom>
          <a:solidFill>
            <a:srgbClr val="4409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 txBox="1"/>
          <p:nvPr/>
        </p:nvSpPr>
        <p:spPr>
          <a:xfrm>
            <a:off x="529250" y="1808175"/>
            <a:ext cx="1075800" cy="153900"/>
          </a:xfrm>
          <a:prstGeom prst="rect">
            <a:avLst/>
          </a:prstGeom>
          <a:solidFill>
            <a:srgbClr val="44094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823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WHO Internal</a:t>
            </a:r>
            <a:endParaRPr b="1" sz="1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 rotWithShape="1">
          <a:blip r:embed="rId5">
            <a:alphaModFix/>
          </a:blip>
          <a:srcRect b="19967" l="0" r="0" t="0"/>
          <a:stretch/>
        </p:blipFill>
        <p:spPr>
          <a:xfrm>
            <a:off x="2232000" y="1746000"/>
            <a:ext cx="270000" cy="270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8" name="Google Shape;178;p24"/>
          <p:cNvPicPr preferRelativeResize="0"/>
          <p:nvPr/>
        </p:nvPicPr>
        <p:blipFill rotWithShape="1">
          <a:blip r:embed="rId6">
            <a:alphaModFix/>
          </a:blip>
          <a:srcRect b="20257" l="0" r="0" t="20251"/>
          <a:stretch/>
        </p:blipFill>
        <p:spPr>
          <a:xfrm>
            <a:off x="5319650" y="1452775"/>
            <a:ext cx="189600" cy="169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9" name="Google Shape;179;p24"/>
          <p:cNvPicPr preferRelativeResize="0"/>
          <p:nvPr/>
        </p:nvPicPr>
        <p:blipFill rotWithShape="1">
          <a:blip r:embed="rId7">
            <a:alphaModFix/>
          </a:blip>
          <a:srcRect b="20257" l="0" r="0" t="20251"/>
          <a:stretch/>
        </p:blipFill>
        <p:spPr>
          <a:xfrm>
            <a:off x="589475" y="2708425"/>
            <a:ext cx="189600" cy="169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0" name="Google Shape;180;p24"/>
          <p:cNvSpPr/>
          <p:nvPr/>
        </p:nvSpPr>
        <p:spPr>
          <a:xfrm>
            <a:off x="538325" y="3078325"/>
            <a:ext cx="1075800" cy="242100"/>
          </a:xfrm>
          <a:prstGeom prst="rect">
            <a:avLst/>
          </a:prstGeom>
          <a:solidFill>
            <a:srgbClr val="4409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/>
          <p:nvPr/>
        </p:nvSpPr>
        <p:spPr>
          <a:xfrm>
            <a:off x="779675" y="2709725"/>
            <a:ext cx="1075800" cy="168000"/>
          </a:xfrm>
          <a:prstGeom prst="rect">
            <a:avLst/>
          </a:prstGeom>
          <a:solidFill>
            <a:srgbClr val="4409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 txBox="1"/>
          <p:nvPr/>
        </p:nvSpPr>
        <p:spPr>
          <a:xfrm>
            <a:off x="855275" y="2739175"/>
            <a:ext cx="1236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Marcus Patel (You)</a:t>
            </a:r>
            <a:endParaRPr sz="7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778875" y="2893025"/>
            <a:ext cx="1236000" cy="153900"/>
          </a:xfrm>
          <a:prstGeom prst="rect">
            <a:avLst/>
          </a:prstGeom>
          <a:solidFill>
            <a:srgbClr val="004C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 txBox="1"/>
          <p:nvPr/>
        </p:nvSpPr>
        <p:spPr>
          <a:xfrm>
            <a:off x="860713" y="2924175"/>
            <a:ext cx="1236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Jasmine Carter</a:t>
            </a:r>
            <a:endParaRPr sz="7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6041925" y="2199025"/>
            <a:ext cx="2250600" cy="19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100">
                <a:latin typeface="Open Sans Light"/>
                <a:ea typeface="Open Sans Light"/>
                <a:cs typeface="Open Sans Light"/>
                <a:sym typeface="Open Sans Light"/>
              </a:rPr>
              <a:t>Marketing</a:t>
            </a:r>
            <a:r>
              <a:rPr i="1" lang="en" sz="1100">
                <a:latin typeface="Open Sans Light"/>
                <a:ea typeface="Open Sans Light"/>
                <a:cs typeface="Open Sans Light"/>
                <a:sym typeface="Open Sans Light"/>
              </a:rPr>
              <a:t> budget allocation</a:t>
            </a: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 is the amount of money an organization dedicates to each expense in a marketing plan.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Assuming a set budget for the </a:t>
            </a: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campaign, we need to prioritize the demographics that could benefit the most from increased awareness.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6035750" y="1637825"/>
            <a:ext cx="23877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Optimizing our spending</a:t>
            </a:r>
            <a:endParaRPr b="1" sz="1200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 rotWithShape="1">
          <a:blip r:embed="rId5">
            <a:alphaModFix/>
          </a:blip>
          <a:srcRect b="20108" l="0" r="0" t="0"/>
          <a:stretch/>
        </p:blipFill>
        <p:spPr>
          <a:xfrm>
            <a:off x="2207375" y="2495549"/>
            <a:ext cx="342600" cy="342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8" name="Google Shape;188;p24"/>
          <p:cNvPicPr preferRelativeResize="0"/>
          <p:nvPr/>
        </p:nvPicPr>
        <p:blipFill rotWithShape="1">
          <a:blip r:embed="rId5">
            <a:alphaModFix/>
          </a:blip>
          <a:srcRect b="28576" l="0" r="0" t="0"/>
          <a:stretch/>
        </p:blipFill>
        <p:spPr>
          <a:xfrm>
            <a:off x="589475" y="2893376"/>
            <a:ext cx="189600" cy="169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9" name="Google Shape;189;p24"/>
          <p:cNvSpPr txBox="1"/>
          <p:nvPr/>
        </p:nvSpPr>
        <p:spPr>
          <a:xfrm>
            <a:off x="860400" y="3114000"/>
            <a:ext cx="1236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Emily Rivera</a:t>
            </a:r>
            <a:endParaRPr sz="7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 rotWithShape="1">
          <a:blip r:embed="rId8">
            <a:alphaModFix/>
          </a:blip>
          <a:srcRect b="30726" l="29699" r="29699" t="14966"/>
          <a:stretch/>
        </p:blipFill>
        <p:spPr>
          <a:xfrm>
            <a:off x="589475" y="3081600"/>
            <a:ext cx="189600" cy="169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1" name="Google Shape;191;p24"/>
          <p:cNvSpPr txBox="1"/>
          <p:nvPr/>
        </p:nvSpPr>
        <p:spPr>
          <a:xfrm>
            <a:off x="2666075" y="2495550"/>
            <a:ext cx="203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823"/>
              </a:spcBef>
              <a:spcAft>
                <a:spcPts val="0"/>
              </a:spcAft>
              <a:buNone/>
            </a:pPr>
            <a:r>
              <a:rPr b="1" lang="en" sz="900">
                <a:latin typeface="Barlow"/>
                <a:ea typeface="Barlow"/>
                <a:cs typeface="Barlow"/>
                <a:sym typeface="Barlow"/>
              </a:rPr>
              <a:t>Jasmine Carter</a:t>
            </a:r>
            <a:endParaRPr b="1" sz="9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